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31"/>
  </p:notesMasterIdLst>
  <p:sldIdLst>
    <p:sldId id="257" r:id="rId2"/>
    <p:sldId id="260" r:id="rId3"/>
    <p:sldId id="261" r:id="rId4"/>
    <p:sldId id="258" r:id="rId5"/>
    <p:sldId id="264" r:id="rId6"/>
    <p:sldId id="265" r:id="rId7"/>
    <p:sldId id="266" r:id="rId8"/>
    <p:sldId id="267" r:id="rId9"/>
    <p:sldId id="269" r:id="rId10"/>
    <p:sldId id="268" r:id="rId11"/>
    <p:sldId id="270" r:id="rId12"/>
    <p:sldId id="271" r:id="rId13"/>
    <p:sldId id="273" r:id="rId14"/>
    <p:sldId id="290" r:id="rId15"/>
    <p:sldId id="289" r:id="rId16"/>
    <p:sldId id="274" r:id="rId17"/>
    <p:sldId id="280" r:id="rId18"/>
    <p:sldId id="281" r:id="rId19"/>
    <p:sldId id="282" r:id="rId20"/>
    <p:sldId id="283" r:id="rId21"/>
    <p:sldId id="284" r:id="rId22"/>
    <p:sldId id="287" r:id="rId23"/>
    <p:sldId id="275" r:id="rId24"/>
    <p:sldId id="288" r:id="rId25"/>
    <p:sldId id="286" r:id="rId26"/>
    <p:sldId id="285" r:id="rId27"/>
    <p:sldId id="276" r:id="rId28"/>
    <p:sldId id="277" r:id="rId29"/>
    <p:sldId id="272" r:id="rId30"/>
  </p:sldIdLst>
  <p:sldSz cx="14630400" cy="8229600"/>
  <p:notesSz cx="7559675" cy="10691813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763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7A88E-F107-479F-BA5E-2BBF4CFC024E}" type="datetimeFigureOut">
              <a:rPr lang="en-SE" smtClean="0"/>
              <a:t>2017-11-19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2CB6B-64CB-492F-A018-3569A153C83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5147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2CB6B-64CB-492F-A018-3569A153C837}" type="slidenum">
              <a:rPr lang="en-SE" smtClean="0"/>
              <a:t>12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66383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2CB6B-64CB-492F-A018-3569A153C837}" type="slidenum">
              <a:rPr lang="en-SE" smtClean="0"/>
              <a:t>24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765935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488880"/>
            <a:ext cx="13716000" cy="1123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endParaRPr lang="nb-NO" sz="3600" b="0" strike="noStrike" spc="-1">
              <a:solidFill>
                <a:srgbClr val="4C4C4C"/>
              </a:solidFill>
              <a:latin typeface="Bitstream Vera Sans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828800"/>
            <a:ext cx="1371600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57200" y="4694760"/>
            <a:ext cx="1371600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488880"/>
            <a:ext cx="13716000" cy="1123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endParaRPr lang="nb-NO" sz="3600" b="0" strike="noStrike" spc="-1">
              <a:solidFill>
                <a:srgbClr val="4C4C4C"/>
              </a:solidFill>
              <a:latin typeface="Bitstream Vera Sans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828800"/>
            <a:ext cx="669312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7485480" y="1828800"/>
            <a:ext cx="669312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7485480" y="4694760"/>
            <a:ext cx="669312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457200" y="4694760"/>
            <a:ext cx="669312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488880"/>
            <a:ext cx="13716000" cy="1123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endParaRPr lang="nb-NO" sz="3600" b="0" strike="noStrike" spc="-1">
              <a:solidFill>
                <a:srgbClr val="4C4C4C"/>
              </a:solidFill>
              <a:latin typeface="Bitstream Vera Sans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828800"/>
            <a:ext cx="441648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94720" y="1828800"/>
            <a:ext cx="441648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9732600" y="1828800"/>
            <a:ext cx="441648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9732600" y="4694760"/>
            <a:ext cx="441648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5094720" y="4694760"/>
            <a:ext cx="441648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457200" y="4694760"/>
            <a:ext cx="441648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488880"/>
            <a:ext cx="13716000" cy="1123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endParaRPr lang="nb-NO" sz="3600" b="0" strike="noStrike" spc="-1">
              <a:solidFill>
                <a:srgbClr val="4C4C4C"/>
              </a:solidFill>
              <a:latin typeface="Bitstream Vera Sans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457200" y="1828800"/>
            <a:ext cx="13716000" cy="5486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Bitstream Vera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488880"/>
            <a:ext cx="13716000" cy="1123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endParaRPr lang="nb-NO" sz="3600" b="0" strike="noStrike" spc="-1">
              <a:solidFill>
                <a:srgbClr val="4C4C4C"/>
              </a:solidFill>
              <a:latin typeface="Bitstream Vera Sans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828800"/>
            <a:ext cx="13716000" cy="548640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488880"/>
            <a:ext cx="13716000" cy="1123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endParaRPr lang="nb-NO" sz="3600" b="0" strike="noStrike" spc="-1">
              <a:solidFill>
                <a:srgbClr val="4C4C4C"/>
              </a:solidFill>
              <a:latin typeface="Bitstream Vera Sans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828800"/>
            <a:ext cx="6693120" cy="548640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7485480" y="1828800"/>
            <a:ext cx="6693120" cy="548640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488880"/>
            <a:ext cx="13716000" cy="1123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endParaRPr lang="nb-NO" sz="3600" b="0" strike="noStrike" spc="-1">
              <a:solidFill>
                <a:srgbClr val="4C4C4C"/>
              </a:solidFill>
              <a:latin typeface="Bitstream Vera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457200" y="488880"/>
            <a:ext cx="13716000" cy="5211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Bitstream Vera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488880"/>
            <a:ext cx="13716000" cy="1123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endParaRPr lang="nb-NO" sz="3600" b="0" strike="noStrike" spc="-1">
              <a:solidFill>
                <a:srgbClr val="4C4C4C"/>
              </a:solidFill>
              <a:latin typeface="Bitstream Vera Sans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828800"/>
            <a:ext cx="669312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57200" y="4694760"/>
            <a:ext cx="669312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7485480" y="1828800"/>
            <a:ext cx="6693120" cy="548640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488880"/>
            <a:ext cx="13716000" cy="1123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endParaRPr lang="nb-NO" sz="3600" b="0" strike="noStrike" spc="-1">
              <a:solidFill>
                <a:srgbClr val="4C4C4C"/>
              </a:solidFill>
              <a:latin typeface="Bitstream Vera San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828800"/>
            <a:ext cx="6693120" cy="548640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7485480" y="1828800"/>
            <a:ext cx="669312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7485480" y="4694760"/>
            <a:ext cx="669312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488880"/>
            <a:ext cx="13716000" cy="1123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endParaRPr lang="nb-NO" sz="3600" b="0" strike="noStrike" spc="-1">
              <a:solidFill>
                <a:srgbClr val="4C4C4C"/>
              </a:solidFill>
              <a:latin typeface="Bitstream Vera Sans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828800"/>
            <a:ext cx="669312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7485480" y="1828800"/>
            <a:ext cx="669312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57200" y="4694760"/>
            <a:ext cx="13716000" cy="2616840"/>
          </a:xfrm>
          <a:prstGeom prst="rect">
            <a:avLst/>
          </a:prstGeom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488880"/>
            <a:ext cx="13716000" cy="1123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nb-NO" sz="3600" b="0" strike="noStrike" spc="-1">
                <a:solidFill>
                  <a:srgbClr val="4C4C4C"/>
                </a:solidFill>
                <a:latin typeface="Bitstream Vera Sans"/>
              </a:rPr>
              <a:t>Klikk for å redigere titteltekstformatet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828800"/>
            <a:ext cx="13716000" cy="54864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Aft>
                <a:spcPts val="1057"/>
              </a:spcAft>
              <a:buClr>
                <a:srgbClr val="C90016"/>
              </a:buClr>
              <a:buSzPct val="130000"/>
              <a:buFont typeface="Symbol" charset="2"/>
              <a:buChar char=""/>
            </a:pPr>
            <a:r>
              <a:rPr lang="sv-SE" sz="2200" b="0" strike="noStrike" spc="-1">
                <a:latin typeface="Bitstream Vera Sans"/>
              </a:rPr>
              <a:t>Klikk for å redigere formatet på disposisjonsteksten</a:t>
            </a:r>
          </a:p>
          <a:p>
            <a:pPr marL="864000" lvl="1" indent="-288000">
              <a:spcAft>
                <a:spcPts val="845"/>
              </a:spcAft>
              <a:buClr>
                <a:srgbClr val="C90016"/>
              </a:buClr>
              <a:buSzPct val="130000"/>
              <a:buFont typeface="Symbol" charset="2"/>
              <a:buChar char=""/>
            </a:pPr>
            <a:r>
              <a:rPr lang="nb-NO" sz="2000" b="0" strike="noStrike" spc="-1">
                <a:latin typeface="Bitstream Vera Sans"/>
                <a:ea typeface="Bitstream Vera Sans"/>
              </a:rPr>
              <a:t>Andre disposisjonsnivå</a:t>
            </a:r>
            <a:endParaRPr lang="sv-SE" sz="2000" b="0" strike="noStrike" spc="-1">
              <a:latin typeface="Bitstream Vera Sans"/>
            </a:endParaRPr>
          </a:p>
          <a:p>
            <a:pPr marL="1296000" lvl="2" indent="-216000">
              <a:spcAft>
                <a:spcPts val="635"/>
              </a:spcAft>
              <a:buClr>
                <a:srgbClr val="C90016"/>
              </a:buClr>
              <a:buSzPct val="130000"/>
              <a:buFont typeface="Symbol" charset="2"/>
              <a:buChar char=""/>
            </a:pPr>
            <a:r>
              <a:rPr lang="nb-NO" sz="2000" b="0" strike="noStrike" spc="-1">
                <a:latin typeface="Bitstream Vera Sans"/>
                <a:ea typeface="Bitstream Vera Sans"/>
              </a:rPr>
              <a:t>Tredje disposisjonsnivå</a:t>
            </a:r>
            <a:endParaRPr lang="sv-SE" sz="2000" b="0" strike="noStrike" spc="-1">
              <a:latin typeface="Bitstream Vera Sans"/>
            </a:endParaRPr>
          </a:p>
          <a:p>
            <a:pPr marL="1728000" lvl="3" indent="-216000">
              <a:spcAft>
                <a:spcPts val="420"/>
              </a:spcAft>
              <a:buClr>
                <a:srgbClr val="C90016"/>
              </a:buClr>
              <a:buSzPct val="130000"/>
              <a:buFont typeface="Symbol" charset="2"/>
              <a:buChar char=""/>
            </a:pPr>
            <a:r>
              <a:rPr lang="nb-NO" sz="2000" b="0" strike="noStrike" spc="-1">
                <a:latin typeface="Bitstream Vera Sans"/>
                <a:ea typeface="Bitstream Vera Sans"/>
              </a:rPr>
              <a:t>Fjerde disposisjonsnivå</a:t>
            </a:r>
            <a:endParaRPr lang="sv-SE" sz="2000" b="0" strike="noStrike" spc="-1">
              <a:latin typeface="Bitstream Vera Sans"/>
            </a:endParaRPr>
          </a:p>
          <a:p>
            <a:pPr marL="2160000" lvl="4" indent="-216000">
              <a:spcAft>
                <a:spcPts val="210"/>
              </a:spcAft>
              <a:buClr>
                <a:srgbClr val="C90016"/>
              </a:buClr>
              <a:buSzPct val="130000"/>
              <a:buFont typeface="Symbol" charset="2"/>
              <a:buChar char=""/>
            </a:pPr>
            <a:r>
              <a:rPr lang="nb-NO" sz="2000" b="0" strike="noStrike" spc="-1">
                <a:latin typeface="Bitstream Vera Sans"/>
                <a:ea typeface="Bitstream Vera Sans"/>
              </a:rPr>
              <a:t>Femte disposisjonsnivå</a:t>
            </a:r>
            <a:endParaRPr lang="sv-SE" sz="2000" b="0" strike="noStrike" spc="-1">
              <a:latin typeface="Bitstream Vera Sans"/>
            </a:endParaRPr>
          </a:p>
          <a:p>
            <a:pPr marL="2592000" lvl="5" indent="-216000">
              <a:spcAft>
                <a:spcPts val="210"/>
              </a:spcAft>
              <a:buClr>
                <a:srgbClr val="C90016"/>
              </a:buClr>
              <a:buSzPct val="130000"/>
              <a:buFont typeface="Symbol" charset="2"/>
              <a:buChar char=""/>
            </a:pPr>
            <a:r>
              <a:rPr lang="nb-NO" sz="2000" b="0" strike="noStrike" spc="-1">
                <a:latin typeface="Bitstream Vera Sans"/>
                <a:ea typeface="Bitstream Vera Sans"/>
              </a:rPr>
              <a:t>Sjette disposisjonsnivå</a:t>
            </a:r>
            <a:endParaRPr lang="sv-SE" sz="2000" b="0" strike="noStrike" spc="-1">
              <a:latin typeface="Bitstream Vera Sans"/>
            </a:endParaRPr>
          </a:p>
          <a:p>
            <a:pPr marL="3024000" lvl="6" indent="-216000">
              <a:spcAft>
                <a:spcPts val="210"/>
              </a:spcAft>
              <a:buClr>
                <a:srgbClr val="C90016"/>
              </a:buClr>
              <a:buSzPct val="130000"/>
              <a:buFont typeface="Symbol" charset="2"/>
              <a:buChar char=""/>
            </a:pPr>
            <a:r>
              <a:rPr lang="nb-NO" sz="2000" b="0" strike="noStrike" spc="-1">
                <a:latin typeface="Bitstream Vera Sans"/>
                <a:ea typeface="Bitstream Vera Sans"/>
              </a:rPr>
              <a:t>Sjuende disposisjonsnivå</a:t>
            </a:r>
            <a:endParaRPr lang="sv-SE" sz="2000" b="0" strike="noStrike" spc="-1">
              <a:latin typeface="Bitstream Vera Sans"/>
            </a:endParaRPr>
          </a:p>
          <a:p>
            <a:pPr marL="3456000" lvl="7" indent="-216000">
              <a:spcAft>
                <a:spcPts val="210"/>
              </a:spcAft>
              <a:buClr>
                <a:srgbClr val="C90016"/>
              </a:buClr>
              <a:buSzPct val="130000"/>
              <a:buFont typeface="Symbol" charset="2"/>
              <a:buChar char=""/>
            </a:pPr>
            <a:r>
              <a:rPr lang="nb-NO" sz="2000" b="0" strike="noStrike" spc="-1">
                <a:latin typeface="Bitstream Vera Sans"/>
                <a:ea typeface="Bitstream Vera Sans"/>
              </a:rPr>
              <a:t>Åttende disposisjonsnivå</a:t>
            </a:r>
            <a:endParaRPr lang="sv-SE" sz="2000" b="0" strike="noStrike" spc="-1">
              <a:latin typeface="Bitstream Vera Sans"/>
            </a:endParaRPr>
          </a:p>
          <a:p>
            <a:pPr marL="3888000" lvl="8" indent="-216000">
              <a:spcAft>
                <a:spcPts val="210"/>
              </a:spcAft>
              <a:buClr>
                <a:srgbClr val="C90016"/>
              </a:buClr>
              <a:buSzPct val="130000"/>
              <a:buFont typeface="Symbol" charset="2"/>
              <a:buChar char=""/>
            </a:pPr>
            <a:r>
              <a:rPr lang="nb-NO" sz="2000" b="0" strike="noStrike" spc="-1">
                <a:latin typeface="Bitstream Vera Sans"/>
                <a:ea typeface="Bitstream Vera Sans"/>
              </a:rPr>
              <a:t>Niende disposisjonsnivå</a:t>
            </a:r>
            <a:endParaRPr lang="sv-SE" sz="2000" b="0" strike="noStrike" spc="-1">
              <a:latin typeface="Bitstream Vera Sans"/>
            </a:endParaRPr>
          </a:p>
        </p:txBody>
      </p:sp>
      <p:sp>
        <p:nvSpPr>
          <p:cNvPr id="41" name="TextShape 3"/>
          <p:cNvSpPr txBox="1"/>
          <p:nvPr/>
        </p:nvSpPr>
        <p:spPr>
          <a:xfrm>
            <a:off x="1101240" y="5389560"/>
            <a:ext cx="7877160" cy="15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1000" b="1" strike="noStrike" spc="-1">
                <a:solidFill>
                  <a:srgbClr val="FFFFFF"/>
                </a:solidFill>
                <a:latin typeface="Bitstream Vera Sans"/>
              </a:rPr>
              <a:t>PRODUCTS </a:t>
            </a:r>
            <a:r>
              <a:rPr lang="en-US" sz="1000" b="1" strike="noStrike" spc="-1">
                <a:solidFill>
                  <a:srgbClr val="FFFFFF"/>
                </a:solidFill>
                <a:latin typeface="Bitstream Vera Sans"/>
                <a:ea typeface="Bitstream Vera Serif"/>
              </a:rPr>
              <a:t>• CONSULTING • APPLICATION MANAGEMENT • IT OPERATIONS • SUPPORT • TRAINING</a:t>
            </a:r>
            <a:endParaRPr lang="en-US" sz="1000" b="0" strike="noStrike" spc="-1">
              <a:latin typeface="Times New Roman"/>
            </a:endParaRPr>
          </a:p>
        </p:txBody>
      </p:sp>
      <p:pic>
        <p:nvPicPr>
          <p:cNvPr id="42" name="Picture 41"/>
          <p:cNvPicPr/>
          <p:nvPr/>
        </p:nvPicPr>
        <p:blipFill>
          <a:blip r:embed="rId15"/>
          <a:stretch/>
        </p:blipFill>
        <p:spPr>
          <a:xfrm>
            <a:off x="0" y="7769520"/>
            <a:ext cx="14628960" cy="46008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457200" y="488880"/>
            <a:ext cx="13716000" cy="1123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r"/>
            <a:endParaRPr lang="nb-NO" sz="3600" b="0" strike="noStrike" spc="-1">
              <a:solidFill>
                <a:srgbClr val="4C4C4C"/>
              </a:solidFill>
              <a:latin typeface="Bitstream Vera Sans"/>
            </a:endParaRPr>
          </a:p>
        </p:txBody>
      </p:sp>
      <p:sp>
        <p:nvSpPr>
          <p:cNvPr id="81" name="TextShape 3"/>
          <p:cNvSpPr txBox="1"/>
          <p:nvPr/>
        </p:nvSpPr>
        <p:spPr>
          <a:xfrm>
            <a:off x="7485480" y="1828800"/>
            <a:ext cx="6693120" cy="548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sv-SE" sz="2200" b="0" strike="noStrike" spc="-1">
              <a:latin typeface="Bitstream Vera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09C7E-2086-44B5-8BC4-47C31D3AF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146" y="571129"/>
            <a:ext cx="9106638" cy="708734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4A676F-62FF-44F6-9044-8037CBE3A0D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57200" y="2813536"/>
            <a:ext cx="6154615" cy="3446580"/>
          </a:xfrm>
        </p:spPr>
        <p:txBody>
          <a:bodyPr/>
          <a:lstStyle/>
          <a:p>
            <a:pPr algn="ctr"/>
            <a:r>
              <a:rPr lang="sv-SE" sz="4000" dirty="0"/>
              <a:t>Tydlig samhällsnytta genom digital samarbete – med API och integration</a:t>
            </a:r>
          </a:p>
          <a:p>
            <a:pPr algn="ctr"/>
            <a:endParaRPr lang="sv-SE" sz="4000" dirty="0"/>
          </a:p>
          <a:p>
            <a:pPr algn="ctr"/>
            <a:r>
              <a:rPr lang="sv-SE" sz="2800" dirty="0"/>
              <a:t>Henrik Gavelli</a:t>
            </a:r>
          </a:p>
          <a:p>
            <a:pPr algn="ctr"/>
            <a:r>
              <a:rPr lang="sv-SE" sz="1800" dirty="0"/>
              <a:t>CEO </a:t>
            </a:r>
            <a:r>
              <a:rPr lang="sv-SE" sz="1800" dirty="0" err="1"/>
              <a:t>Redpill</a:t>
            </a:r>
            <a:r>
              <a:rPr lang="sv-SE" sz="1800" dirty="0"/>
              <a:t> </a:t>
            </a:r>
            <a:r>
              <a:rPr lang="sv-SE" sz="1800" dirty="0" err="1"/>
              <a:t>Linpro</a:t>
            </a:r>
            <a:endParaRPr lang="en-SE" sz="18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6DA647-5D3F-4FBA-9010-87146AC99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168"/>
            <a:ext cx="14630400" cy="783329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DF2E0A-CB6F-43C0-A3D8-3109808FAC1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652952" y="3036276"/>
            <a:ext cx="10421815" cy="4021016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r>
              <a:rPr lang="sv-SE" sz="2800" dirty="0">
                <a:solidFill>
                  <a:schemeClr val="tx1"/>
                </a:solidFill>
              </a:rPr>
              <a:t>Vision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”..Att göra varje dag lite bättre..”</a:t>
            </a:r>
            <a:br>
              <a:rPr lang="sv-SE" sz="2800" dirty="0">
                <a:solidFill>
                  <a:schemeClr val="tx1"/>
                </a:solidFill>
              </a:rPr>
            </a:br>
            <a:r>
              <a:rPr lang="sv-SE" sz="2800" dirty="0">
                <a:solidFill>
                  <a:schemeClr val="tx1"/>
                </a:solidFill>
              </a:rPr>
              <a:t>genom att samla och förädla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sv-SE" sz="2800" dirty="0">
              <a:solidFill>
                <a:schemeClr val="tx1"/>
              </a:solidFill>
            </a:endParaRPr>
          </a:p>
          <a:p>
            <a:r>
              <a:rPr lang="sv-SE" sz="2800" dirty="0">
                <a:solidFill>
                  <a:schemeClr val="tx1"/>
                </a:solidFill>
              </a:rPr>
              <a:t>Erfarenheter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 err="1">
                <a:solidFill>
                  <a:schemeClr val="tx1"/>
                </a:solidFill>
              </a:rPr>
              <a:t>IoT</a:t>
            </a:r>
            <a:r>
              <a:rPr lang="sv-SE" sz="2800" dirty="0">
                <a:solidFill>
                  <a:schemeClr val="tx1"/>
                </a:solidFill>
              </a:rPr>
              <a:t> lösningar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Hög prestanda i fokus</a:t>
            </a:r>
            <a:br>
              <a:rPr lang="sv-SE" sz="2800" dirty="0">
                <a:solidFill>
                  <a:schemeClr val="tx1"/>
                </a:solidFill>
              </a:rPr>
            </a:br>
            <a:r>
              <a:rPr lang="sv-SE" sz="2800" dirty="0">
                <a:solidFill>
                  <a:schemeClr val="tx1"/>
                </a:solidFill>
              </a:rPr>
              <a:t>API </a:t>
            </a:r>
            <a:r>
              <a:rPr lang="sv-SE" sz="2800" dirty="0" err="1">
                <a:solidFill>
                  <a:schemeClr val="tx1"/>
                </a:solidFill>
              </a:rPr>
              <a:t>facade</a:t>
            </a:r>
            <a:r>
              <a:rPr lang="sv-SE" sz="2800" dirty="0">
                <a:solidFill>
                  <a:schemeClr val="tx1"/>
                </a:solidFill>
              </a:rPr>
              <a:t> arkitektur nödvändig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A5EF8E-6611-46A5-92B0-2FA661439038}"/>
              </a:ext>
            </a:extLst>
          </p:cNvPr>
          <p:cNvSpPr/>
          <p:nvPr/>
        </p:nvSpPr>
        <p:spPr>
          <a:xfrm>
            <a:off x="1652953" y="351695"/>
            <a:ext cx="10421815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Industri</a:t>
            </a:r>
          </a:p>
        </p:txBody>
      </p:sp>
    </p:spTree>
    <p:extLst>
      <p:ext uri="{BB962C8B-B14F-4D97-AF65-F5344CB8AC3E}">
        <p14:creationId xmlns:p14="http://schemas.microsoft.com/office/powerpoint/2010/main" val="268131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7051D0-1905-478C-BEA7-E30F3954A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7768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C34E5C-546D-413F-9F5C-02040BA15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F600E-1A88-41C0-B56E-0FEDD9F29CC8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2D4564-66F7-42BE-B831-CDF13F87A947}"/>
              </a:ext>
            </a:extLst>
          </p:cNvPr>
          <p:cNvSpPr/>
          <p:nvPr/>
        </p:nvSpPr>
        <p:spPr>
          <a:xfrm>
            <a:off x="1512277" y="2344615"/>
            <a:ext cx="11207261" cy="5099539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r>
              <a:rPr lang="sv-SE" sz="2800" dirty="0">
                <a:solidFill>
                  <a:schemeClr val="tx1"/>
                </a:solidFill>
              </a:rPr>
              <a:t>Vision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Uppfylla PSD2 och </a:t>
            </a:r>
            <a:br>
              <a:rPr lang="sv-SE" sz="2800" dirty="0">
                <a:solidFill>
                  <a:schemeClr val="tx1"/>
                </a:solidFill>
              </a:rPr>
            </a:br>
            <a:r>
              <a:rPr lang="sv-SE" sz="2800" dirty="0">
                <a:solidFill>
                  <a:schemeClr val="tx1"/>
                </a:solidFill>
              </a:rPr>
              <a:t>”..Att göra varje dag lite bättre..”</a:t>
            </a:r>
          </a:p>
          <a:p>
            <a:r>
              <a:rPr lang="sv-SE" sz="2800" dirty="0">
                <a:solidFill>
                  <a:schemeClr val="tx1"/>
                </a:solidFill>
              </a:rPr>
              <a:t>Erfarenheter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Uppfylla PSD2 ger möjlighet till </a:t>
            </a:r>
            <a:r>
              <a:rPr lang="sv-SE" sz="2800" dirty="0" err="1">
                <a:solidFill>
                  <a:schemeClr val="tx1"/>
                </a:solidFill>
              </a:rPr>
              <a:t>Open</a:t>
            </a:r>
            <a:r>
              <a:rPr lang="sv-SE" sz="2800" dirty="0">
                <a:solidFill>
                  <a:schemeClr val="tx1"/>
                </a:solidFill>
              </a:rPr>
              <a:t> </a:t>
            </a:r>
            <a:r>
              <a:rPr lang="sv-SE" sz="2800" dirty="0" err="1">
                <a:solidFill>
                  <a:schemeClr val="tx1"/>
                </a:solidFill>
              </a:rPr>
              <a:t>banking</a:t>
            </a:r>
            <a:r>
              <a:rPr lang="sv-SE" sz="2800" dirty="0">
                <a:solidFill>
                  <a:schemeClr val="tx1"/>
                </a:solidFill>
              </a:rPr>
              <a:t> lösningar för att möjliggöra effektiva ekosystem av finanstjänster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API service </a:t>
            </a:r>
            <a:r>
              <a:rPr lang="sv-SE" sz="2800" dirty="0" err="1">
                <a:solidFill>
                  <a:schemeClr val="tx1"/>
                </a:solidFill>
              </a:rPr>
              <a:t>delivery</a:t>
            </a:r>
            <a:r>
              <a:rPr lang="sv-SE" sz="2800" dirty="0">
                <a:solidFill>
                  <a:schemeClr val="tx1"/>
                </a:solidFill>
              </a:rPr>
              <a:t> organisation viktigt konkurrensmedel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Web </a:t>
            </a:r>
            <a:r>
              <a:rPr lang="sv-SE" sz="2800" dirty="0" err="1">
                <a:solidFill>
                  <a:schemeClr val="tx1"/>
                </a:solidFill>
              </a:rPr>
              <a:t>App</a:t>
            </a:r>
            <a:r>
              <a:rPr lang="sv-SE" sz="2800" dirty="0">
                <a:solidFill>
                  <a:schemeClr val="tx1"/>
                </a:solidFill>
              </a:rPr>
              <a:t> till Web API – producenten förlorar kontrollen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Definiera ”Säkert”. </a:t>
            </a:r>
            <a:r>
              <a:rPr lang="sv-SE" sz="2800" dirty="0" err="1">
                <a:solidFill>
                  <a:schemeClr val="tx1"/>
                </a:solidFill>
              </a:rPr>
              <a:t>Trade</a:t>
            </a:r>
            <a:r>
              <a:rPr lang="sv-SE" sz="2800" dirty="0">
                <a:solidFill>
                  <a:schemeClr val="tx1"/>
                </a:solidFill>
              </a:rPr>
              <a:t> off mellan användbarhet och säkerhet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DC21A6-FA1B-4588-9A08-90936984FA63}"/>
              </a:ext>
            </a:extLst>
          </p:cNvPr>
          <p:cNvSpPr/>
          <p:nvPr/>
        </p:nvSpPr>
        <p:spPr>
          <a:xfrm>
            <a:off x="1512276" y="351695"/>
            <a:ext cx="11207261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Finans</a:t>
            </a:r>
          </a:p>
        </p:txBody>
      </p:sp>
    </p:spTree>
    <p:extLst>
      <p:ext uri="{BB962C8B-B14F-4D97-AF65-F5344CB8AC3E}">
        <p14:creationId xmlns:p14="http://schemas.microsoft.com/office/powerpoint/2010/main" val="310134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D09B7-48D8-4D21-8FE1-561F8DA5F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06"/>
            <a:ext cx="14610070" cy="77517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261108-CFD9-4A3A-9A00-BCA7B34F8976}"/>
              </a:ext>
            </a:extLst>
          </p:cNvPr>
          <p:cNvSpPr/>
          <p:nvPr/>
        </p:nvSpPr>
        <p:spPr>
          <a:xfrm>
            <a:off x="1512276" y="351695"/>
            <a:ext cx="11207261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Myndigheter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2076C-0696-46C9-BE46-07F99ECC2759}"/>
              </a:ext>
            </a:extLst>
          </p:cNvPr>
          <p:cNvSpPr/>
          <p:nvPr/>
        </p:nvSpPr>
        <p:spPr>
          <a:xfrm>
            <a:off x="1512277" y="3055708"/>
            <a:ext cx="11207261" cy="2801081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r>
              <a:rPr lang="sv-SE" sz="3600" dirty="0">
                <a:solidFill>
                  <a:schemeClr val="tx1"/>
                </a:solidFill>
              </a:rPr>
              <a:t>”..Att göra varje dag lite bättre..”</a:t>
            </a:r>
            <a:br>
              <a:rPr lang="sv-SE" sz="3600" dirty="0">
                <a:solidFill>
                  <a:schemeClr val="tx1"/>
                </a:solidFill>
              </a:rPr>
            </a:br>
            <a:r>
              <a:rPr lang="sv-SE" sz="3600" dirty="0">
                <a:solidFill>
                  <a:schemeClr val="tx1"/>
                </a:solidFill>
              </a:rPr>
              <a:t>från kontroll till service</a:t>
            </a:r>
          </a:p>
          <a:p>
            <a:endParaRPr lang="sv-SE" sz="2800" dirty="0">
              <a:solidFill>
                <a:schemeClr val="tx1"/>
              </a:solidFill>
            </a:endParaRPr>
          </a:p>
          <a:p>
            <a:pPr lvl="1"/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7" name="AutoShape 2" descr="Bildresultat för skatteverket logo">
            <a:extLst>
              <a:ext uri="{FF2B5EF4-FFF2-40B4-BE49-F238E27FC236}">
                <a16:creationId xmlns:a16="http://schemas.microsoft.com/office/drawing/2014/main" id="{55DA87E9-A72E-4CBF-A865-BACA1A94C4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pic>
        <p:nvPicPr>
          <p:cNvPr id="2052" name="Picture 4" descr="Bildresultat för skatteverket logo">
            <a:extLst>
              <a:ext uri="{FF2B5EF4-FFF2-40B4-BE49-F238E27FC236}">
                <a16:creationId xmlns:a16="http://schemas.microsoft.com/office/drawing/2014/main" id="{1C7BDE20-1432-4A37-B8EC-EAF12978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473" y="3483233"/>
            <a:ext cx="2140483" cy="194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ldresultat för lantmäteriet logo">
            <a:extLst>
              <a:ext uri="{FF2B5EF4-FFF2-40B4-BE49-F238E27FC236}">
                <a16:creationId xmlns:a16="http://schemas.microsoft.com/office/drawing/2014/main" id="{F08DB974-4FEF-447D-98C0-B5A8D8082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61" y="4858985"/>
            <a:ext cx="5322277" cy="81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ldresultat för arbetsförmedlingen logo">
            <a:extLst>
              <a:ext uri="{FF2B5EF4-FFF2-40B4-BE49-F238E27FC236}">
                <a16:creationId xmlns:a16="http://schemas.microsoft.com/office/drawing/2014/main" id="{F4DB1CC9-CEB7-4F8C-B315-736A39C82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635" y="3523743"/>
            <a:ext cx="2546838" cy="122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912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D09B7-48D8-4D21-8FE1-561F8DA5F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77625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261108-CFD9-4A3A-9A00-BCA7B34F8976}"/>
              </a:ext>
            </a:extLst>
          </p:cNvPr>
          <p:cNvSpPr/>
          <p:nvPr/>
        </p:nvSpPr>
        <p:spPr>
          <a:xfrm>
            <a:off x="1512276" y="351695"/>
            <a:ext cx="11207261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Lantmäteriet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2076C-0696-46C9-BE46-07F99ECC2759}"/>
              </a:ext>
            </a:extLst>
          </p:cNvPr>
          <p:cNvSpPr/>
          <p:nvPr/>
        </p:nvSpPr>
        <p:spPr>
          <a:xfrm>
            <a:off x="1512277" y="3235569"/>
            <a:ext cx="11207261" cy="4208585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Avgiftsfinansierad myndighet. Tar betalt för </a:t>
            </a:r>
            <a:r>
              <a:rPr lang="sv-SE" sz="2800" dirty="0" err="1">
                <a:solidFill>
                  <a:schemeClr val="tx1"/>
                </a:solidFill>
              </a:rPr>
              <a:t>geodata</a:t>
            </a:r>
            <a:endParaRPr lang="sv-SE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Leveransform för </a:t>
            </a:r>
            <a:r>
              <a:rPr lang="sv-SE" sz="2800" dirty="0" err="1">
                <a:solidFill>
                  <a:schemeClr val="tx1"/>
                </a:solidFill>
              </a:rPr>
              <a:t>geodata</a:t>
            </a:r>
            <a:r>
              <a:rPr lang="sv-SE" sz="2800" dirty="0">
                <a:solidFill>
                  <a:schemeClr val="tx1"/>
                </a:solidFill>
              </a:rPr>
              <a:t>, från dokument till API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Bättre samverkan mellan aktörer om man nyttjar samma </a:t>
            </a:r>
            <a:r>
              <a:rPr lang="sv-SE" sz="2800" dirty="0" err="1">
                <a:solidFill>
                  <a:schemeClr val="tx1"/>
                </a:solidFill>
              </a:rPr>
              <a:t>geodata</a:t>
            </a:r>
            <a:r>
              <a:rPr lang="sv-SE" sz="2800" dirty="0">
                <a:solidFill>
                  <a:schemeClr val="tx1"/>
                </a:solidFill>
              </a:rPr>
              <a:t>, genom öppna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r>
              <a:rPr lang="sv-SE" sz="2800" dirty="0">
                <a:solidFill>
                  <a:schemeClr val="tx1"/>
                </a:solidFill>
              </a:rPr>
              <a:t> (”Branden..”)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Organisationen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Lång erfarenhet av att leverera </a:t>
            </a:r>
            <a:r>
              <a:rPr lang="sv-SE" sz="2800" dirty="0" err="1">
                <a:solidFill>
                  <a:schemeClr val="tx1"/>
                </a:solidFill>
              </a:rPr>
              <a:t>geodata</a:t>
            </a:r>
            <a:r>
              <a:rPr lang="sv-SE" sz="2800" dirty="0">
                <a:solidFill>
                  <a:schemeClr val="tx1"/>
                </a:solidFill>
              </a:rPr>
              <a:t> digitalt.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Befintligt ICC finns där API management ansvar inkorporeras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Stor extern </a:t>
            </a:r>
            <a:r>
              <a:rPr lang="sv-SE" sz="2800" dirty="0" err="1">
                <a:solidFill>
                  <a:schemeClr val="tx1"/>
                </a:solidFill>
              </a:rPr>
              <a:t>användarbas</a:t>
            </a:r>
            <a:r>
              <a:rPr lang="sv-SE" sz="2800" dirty="0">
                <a:solidFill>
                  <a:schemeClr val="tx1"/>
                </a:solidFill>
              </a:rPr>
              <a:t> kräver hög servicegrad</a:t>
            </a:r>
          </a:p>
        </p:txBody>
      </p:sp>
    </p:spTree>
    <p:extLst>
      <p:ext uri="{BB962C8B-B14F-4D97-AF65-F5344CB8AC3E}">
        <p14:creationId xmlns:p14="http://schemas.microsoft.com/office/powerpoint/2010/main" val="275009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D09B7-48D8-4D21-8FE1-561F8DA5F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77625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261108-CFD9-4A3A-9A00-BCA7B34F8976}"/>
              </a:ext>
            </a:extLst>
          </p:cNvPr>
          <p:cNvSpPr/>
          <p:nvPr/>
        </p:nvSpPr>
        <p:spPr>
          <a:xfrm>
            <a:off x="1512276" y="351695"/>
            <a:ext cx="11207261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Lantmäteriet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2076C-0696-46C9-BE46-07F99ECC2759}"/>
              </a:ext>
            </a:extLst>
          </p:cNvPr>
          <p:cNvSpPr/>
          <p:nvPr/>
        </p:nvSpPr>
        <p:spPr>
          <a:xfrm>
            <a:off x="1512277" y="2579077"/>
            <a:ext cx="11207261" cy="486507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Teknik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Öppna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r>
              <a:rPr lang="sv-SE" sz="2800" dirty="0">
                <a:solidFill>
                  <a:schemeClr val="tx1"/>
                </a:solidFill>
              </a:rPr>
              <a:t> där användare registreras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Öppna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r>
              <a:rPr lang="sv-SE" sz="2800" dirty="0">
                <a:solidFill>
                  <a:schemeClr val="tx1"/>
                </a:solidFill>
              </a:rPr>
              <a:t> för </a:t>
            </a:r>
            <a:r>
              <a:rPr lang="sv-SE" sz="2800" dirty="0" err="1">
                <a:solidFill>
                  <a:schemeClr val="tx1"/>
                </a:solidFill>
              </a:rPr>
              <a:t>geodata</a:t>
            </a:r>
            <a:r>
              <a:rPr lang="sv-SE" sz="2800" dirty="0">
                <a:solidFill>
                  <a:schemeClr val="tx1"/>
                </a:solidFill>
              </a:rPr>
              <a:t> med upplösning ner till 1:50000 släppta, finns 1:10000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Standardisering av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r>
              <a:rPr lang="sv-SE" sz="2800" dirty="0">
                <a:solidFill>
                  <a:schemeClr val="tx1"/>
                </a:solidFill>
              </a:rPr>
              <a:t> – En API management plattform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Olika säkerhetszoner för öppna, interna och partner APIs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Ny teknikplattform för API management, befintlig integrationsplattform.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 err="1">
                <a:solidFill>
                  <a:schemeClr val="tx1"/>
                </a:solidFill>
              </a:rPr>
              <a:t>Open</a:t>
            </a:r>
            <a:r>
              <a:rPr lang="sv-SE" sz="2800" dirty="0">
                <a:solidFill>
                  <a:schemeClr val="tx1"/>
                </a:solidFill>
              </a:rPr>
              <a:t> Source – prova först, köp sedan och skala upp</a:t>
            </a:r>
          </a:p>
        </p:txBody>
      </p:sp>
    </p:spTree>
    <p:extLst>
      <p:ext uri="{BB962C8B-B14F-4D97-AF65-F5344CB8AC3E}">
        <p14:creationId xmlns:p14="http://schemas.microsoft.com/office/powerpoint/2010/main" val="19826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D09B7-48D8-4D21-8FE1-561F8DA5F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77625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261108-CFD9-4A3A-9A00-BCA7B34F8976}"/>
              </a:ext>
            </a:extLst>
          </p:cNvPr>
          <p:cNvSpPr/>
          <p:nvPr/>
        </p:nvSpPr>
        <p:spPr>
          <a:xfrm>
            <a:off x="1512276" y="351695"/>
            <a:ext cx="11207261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Lantmäteriet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4692AC-E5AF-4075-B223-8D6FE76A557C}"/>
              </a:ext>
            </a:extLst>
          </p:cNvPr>
          <p:cNvSpPr/>
          <p:nvPr/>
        </p:nvSpPr>
        <p:spPr>
          <a:xfrm>
            <a:off x="1488831" y="2368062"/>
            <a:ext cx="11207261" cy="5169875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r>
              <a:rPr lang="sv-SE" sz="2800" dirty="0">
                <a:solidFill>
                  <a:schemeClr val="tx1"/>
                </a:solidFill>
              </a:rPr>
              <a:t>Tydlig samhällsnytta genom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Enklare samordning av kartinformation förbättrar krishantering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Ökad extern innovation och snabbare service till externa utvecklare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Sänka interna kostnader för geodataförsäljning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Beräknad nettonytta för myndighets Sverige för öppna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r>
              <a:rPr lang="sv-SE" sz="2800" dirty="0">
                <a:solidFill>
                  <a:schemeClr val="tx1"/>
                </a:solidFill>
              </a:rPr>
              <a:t> för </a:t>
            </a:r>
            <a:r>
              <a:rPr lang="sv-SE" sz="2800" dirty="0" err="1">
                <a:solidFill>
                  <a:schemeClr val="tx1"/>
                </a:solidFill>
              </a:rPr>
              <a:t>geodata</a:t>
            </a:r>
            <a:r>
              <a:rPr lang="sv-SE" sz="2800" dirty="0">
                <a:solidFill>
                  <a:schemeClr val="tx1"/>
                </a:solidFill>
              </a:rPr>
              <a:t>, 200MSEK. </a:t>
            </a:r>
          </a:p>
        </p:txBody>
      </p:sp>
    </p:spTree>
    <p:extLst>
      <p:ext uri="{BB962C8B-B14F-4D97-AF65-F5344CB8AC3E}">
        <p14:creationId xmlns:p14="http://schemas.microsoft.com/office/powerpoint/2010/main" val="8060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resultat för arbetskraft">
            <a:extLst>
              <a:ext uri="{FF2B5EF4-FFF2-40B4-BE49-F238E27FC236}">
                <a16:creationId xmlns:a16="http://schemas.microsoft.com/office/drawing/2014/main" id="{18001194-E247-40CF-BDCF-2A5031BDB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"/>
            <a:ext cx="14617700" cy="852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261108-CFD9-4A3A-9A00-BCA7B34F8976}"/>
              </a:ext>
            </a:extLst>
          </p:cNvPr>
          <p:cNvSpPr/>
          <p:nvPr/>
        </p:nvSpPr>
        <p:spPr>
          <a:xfrm>
            <a:off x="1512276" y="351695"/>
            <a:ext cx="11207261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Arbetsförmedlingen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2076C-0696-46C9-BE46-07F99ECC2759}"/>
              </a:ext>
            </a:extLst>
          </p:cNvPr>
          <p:cNvSpPr/>
          <p:nvPr/>
        </p:nvSpPr>
        <p:spPr>
          <a:xfrm>
            <a:off x="1512277" y="2344615"/>
            <a:ext cx="11207261" cy="5099539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r>
              <a:rPr lang="sv-SE" sz="2800" dirty="0">
                <a:solidFill>
                  <a:schemeClr val="tx1"/>
                </a:solidFill>
              </a:rPr>
              <a:t>Visionen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Vi gör Sverige rikare genom att få människor och företag att växa</a:t>
            </a:r>
          </a:p>
          <a:p>
            <a:endParaRPr lang="sv-SE" sz="2800" dirty="0">
              <a:solidFill>
                <a:schemeClr val="tx1"/>
              </a:solidFill>
            </a:endParaRPr>
          </a:p>
          <a:p>
            <a:r>
              <a:rPr lang="sv-SE" sz="2800" dirty="0">
                <a:solidFill>
                  <a:schemeClr val="tx1"/>
                </a:solidFill>
              </a:rPr>
              <a:t>Mål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övergripande mål är att underlätta för arbetssökande och arbetsgivare att hitta varandra</a:t>
            </a:r>
          </a:p>
          <a:p>
            <a:endParaRPr lang="sv-SE" sz="2800" dirty="0">
              <a:solidFill>
                <a:schemeClr val="tx1"/>
              </a:solidFill>
            </a:endParaRPr>
          </a:p>
          <a:p>
            <a:r>
              <a:rPr lang="sv-SE" sz="2800" dirty="0">
                <a:solidFill>
                  <a:schemeClr val="tx1"/>
                </a:solidFill>
              </a:rPr>
              <a:t>Förnyelseresan 2015 – 2021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Öka kund- och samhällsnyttan – skapa existensberättigande</a:t>
            </a:r>
          </a:p>
          <a:p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C22A29BC-1D3A-4861-825E-3BFE7B6962A3}"/>
              </a:ext>
            </a:extLst>
          </p:cNvPr>
          <p:cNvSpPr/>
          <p:nvPr/>
        </p:nvSpPr>
        <p:spPr>
          <a:xfrm>
            <a:off x="2895603" y="2782673"/>
            <a:ext cx="7924800" cy="3810000"/>
          </a:xfrm>
          <a:prstGeom prst="horizontalScroll">
            <a:avLst/>
          </a:prstGeom>
          <a:solidFill>
            <a:schemeClr val="bg2">
              <a:lumMod val="75000"/>
              <a:alpha val="8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0" tIns="360000" rIns="180000" bIns="36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2800" dirty="0">
                <a:solidFill>
                  <a:schemeClr val="tx1"/>
                </a:solidFill>
              </a:rPr>
              <a:t>Varje person i nytt arbete är en vinst för Sverige</a:t>
            </a:r>
            <a:endParaRPr lang="en-S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6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ildresultat för arbetskraft">
            <a:extLst>
              <a:ext uri="{FF2B5EF4-FFF2-40B4-BE49-F238E27FC236}">
                <a16:creationId xmlns:a16="http://schemas.microsoft.com/office/drawing/2014/main" id="{DB845563-8D72-423A-B8F8-21484FF61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"/>
            <a:ext cx="14617700" cy="852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261108-CFD9-4A3A-9A00-BCA7B34F8976}"/>
              </a:ext>
            </a:extLst>
          </p:cNvPr>
          <p:cNvSpPr/>
          <p:nvPr/>
        </p:nvSpPr>
        <p:spPr>
          <a:xfrm>
            <a:off x="1512276" y="351695"/>
            <a:ext cx="11207261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Arbetsförmedlingen - Hur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2076C-0696-46C9-BE46-07F99ECC2759}"/>
              </a:ext>
            </a:extLst>
          </p:cNvPr>
          <p:cNvSpPr/>
          <p:nvPr/>
        </p:nvSpPr>
        <p:spPr>
          <a:xfrm>
            <a:off x="1512277" y="3799114"/>
            <a:ext cx="11207261" cy="364504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Skapa möjlighet för kunden att äga jobbsökarprocessen/ärendet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Ökad snabbhet och effektivitet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Kund och kanalstrategi med digitalt först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Tillgängliggöra all data för extern innovation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Nya kunder som </a:t>
            </a:r>
            <a:r>
              <a:rPr lang="sv-SE" sz="2800" dirty="0" err="1">
                <a:solidFill>
                  <a:schemeClr val="tx1"/>
                </a:solidFill>
              </a:rPr>
              <a:t>t.ex</a:t>
            </a:r>
            <a:r>
              <a:rPr lang="sv-SE" sz="2800" dirty="0">
                <a:solidFill>
                  <a:schemeClr val="tx1"/>
                </a:solidFill>
              </a:rPr>
              <a:t> rekryteringsbolag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Berika egen data genom data från externa aktörer</a:t>
            </a:r>
          </a:p>
          <a:p>
            <a:endParaRPr lang="sv-S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3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ildresultat för arbetskraft">
            <a:extLst>
              <a:ext uri="{FF2B5EF4-FFF2-40B4-BE49-F238E27FC236}">
                <a16:creationId xmlns:a16="http://schemas.microsoft.com/office/drawing/2014/main" id="{18A05CD9-CD64-4E44-9E1E-E3C9D3E74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"/>
            <a:ext cx="14617700" cy="852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261108-CFD9-4A3A-9A00-BCA7B34F8976}"/>
              </a:ext>
            </a:extLst>
          </p:cNvPr>
          <p:cNvSpPr/>
          <p:nvPr/>
        </p:nvSpPr>
        <p:spPr>
          <a:xfrm>
            <a:off x="1512276" y="351695"/>
            <a:ext cx="11207261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Arbetsförmedlingen - Hur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2076C-0696-46C9-BE46-07F99ECC2759}"/>
              </a:ext>
            </a:extLst>
          </p:cNvPr>
          <p:cNvSpPr/>
          <p:nvPr/>
        </p:nvSpPr>
        <p:spPr>
          <a:xfrm>
            <a:off x="1512277" y="2101681"/>
            <a:ext cx="11207261" cy="5342474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Kontroll på informationsflödet – integration av datakällor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Kontroll på nyttjande – API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Organisation som stöttar arbetssättet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ICC (Integration </a:t>
            </a:r>
            <a:r>
              <a:rPr lang="sv-SE" sz="2800" dirty="0" err="1">
                <a:solidFill>
                  <a:schemeClr val="tx1"/>
                </a:solidFill>
              </a:rPr>
              <a:t>Competence</a:t>
            </a:r>
            <a:r>
              <a:rPr lang="sv-SE" sz="2800" dirty="0">
                <a:solidFill>
                  <a:schemeClr val="tx1"/>
                </a:solidFill>
              </a:rPr>
              <a:t> Center) möjliggörare för verksamheterna genom att tillhandahålla och ansvara för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API management &amp; Integration </a:t>
            </a:r>
            <a:r>
              <a:rPr lang="sv-SE" sz="2800" dirty="0" err="1">
                <a:solidFill>
                  <a:schemeClr val="tx1"/>
                </a:solidFill>
              </a:rPr>
              <a:t>platform</a:t>
            </a:r>
            <a:endParaRPr lang="sv-SE" sz="2800" dirty="0">
              <a:solidFill>
                <a:schemeClr val="tx1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Gemensamma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r>
              <a:rPr lang="sv-SE" sz="2800" dirty="0">
                <a:solidFill>
                  <a:schemeClr val="tx1"/>
                </a:solidFill>
              </a:rPr>
              <a:t>, best </a:t>
            </a:r>
            <a:r>
              <a:rPr lang="sv-SE" sz="2800" dirty="0" err="1">
                <a:solidFill>
                  <a:schemeClr val="tx1"/>
                </a:solidFill>
              </a:rPr>
              <a:t>practice</a:t>
            </a:r>
            <a:r>
              <a:rPr lang="sv-SE" sz="2800" dirty="0">
                <a:solidFill>
                  <a:schemeClr val="tx1"/>
                </a:solidFill>
              </a:rPr>
              <a:t>, service i fokus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Paketering och exponering av externa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endParaRPr lang="sv-SE" sz="2800" dirty="0">
              <a:solidFill>
                <a:schemeClr val="tx1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Support till externa och interna aktörer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Verksamheten är API- och integrationsfabrik</a:t>
            </a:r>
          </a:p>
        </p:txBody>
      </p:sp>
    </p:spTree>
    <p:extLst>
      <p:ext uri="{BB962C8B-B14F-4D97-AF65-F5344CB8AC3E}">
        <p14:creationId xmlns:p14="http://schemas.microsoft.com/office/powerpoint/2010/main" val="256469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ildresultat för arbetskraft">
            <a:extLst>
              <a:ext uri="{FF2B5EF4-FFF2-40B4-BE49-F238E27FC236}">
                <a16:creationId xmlns:a16="http://schemas.microsoft.com/office/drawing/2014/main" id="{74DB67BA-F5CA-4ABB-9E5C-E24ED891B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"/>
            <a:ext cx="14617700" cy="852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261108-CFD9-4A3A-9A00-BCA7B34F8976}"/>
              </a:ext>
            </a:extLst>
          </p:cNvPr>
          <p:cNvSpPr/>
          <p:nvPr/>
        </p:nvSpPr>
        <p:spPr>
          <a:xfrm>
            <a:off x="1512276" y="351695"/>
            <a:ext cx="11207261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Arbetsförmedlingen - Hur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2076C-0696-46C9-BE46-07F99ECC2759}"/>
              </a:ext>
            </a:extLst>
          </p:cNvPr>
          <p:cNvSpPr/>
          <p:nvPr/>
        </p:nvSpPr>
        <p:spPr>
          <a:xfrm>
            <a:off x="1512277" y="1852247"/>
            <a:ext cx="11207261" cy="5732584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Arbetsgång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Inifrån och ut för att snabbt komma igång och testa formerna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Arbetet drivs initialt helt från ICC. Liten kärngrupp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Teknik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API och integrationsplattform – Hybridlösning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API management och Integration management – </a:t>
            </a:r>
            <a:r>
              <a:rPr lang="sv-SE" sz="2800" dirty="0" err="1">
                <a:solidFill>
                  <a:schemeClr val="tx1"/>
                </a:solidFill>
              </a:rPr>
              <a:t>cloud</a:t>
            </a:r>
            <a:endParaRPr lang="sv-SE" sz="2800" dirty="0">
              <a:solidFill>
                <a:schemeClr val="tx1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sv-SE" sz="2800" dirty="0" err="1">
                <a:solidFill>
                  <a:schemeClr val="tx1"/>
                </a:solidFill>
              </a:rPr>
              <a:t>Runtime</a:t>
            </a:r>
            <a:r>
              <a:rPr lang="sv-SE" sz="2800" dirty="0">
                <a:solidFill>
                  <a:schemeClr val="tx1"/>
                </a:solidFill>
              </a:rPr>
              <a:t> (integrationsmotorn) och säkerhet – Lokalt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Externa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r>
              <a:rPr lang="sv-SE" sz="2800" dirty="0">
                <a:solidFill>
                  <a:schemeClr val="tx1"/>
                </a:solidFill>
              </a:rPr>
              <a:t> – externt samarbete och ekosystem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Interna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r>
              <a:rPr lang="sv-SE" sz="2800" dirty="0">
                <a:solidFill>
                  <a:schemeClr val="tx1"/>
                </a:solidFill>
              </a:rPr>
              <a:t> och integrationer – bryta beroenden och skapa möjligheter till innovation.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 err="1">
                <a:solidFill>
                  <a:schemeClr val="tx1"/>
                </a:solidFill>
              </a:rPr>
              <a:t>Open</a:t>
            </a:r>
            <a:r>
              <a:rPr lang="sv-SE" sz="2800" dirty="0">
                <a:solidFill>
                  <a:schemeClr val="tx1"/>
                </a:solidFill>
              </a:rPr>
              <a:t> source baserad – snabb och bred innovation </a:t>
            </a:r>
          </a:p>
        </p:txBody>
      </p:sp>
    </p:spTree>
    <p:extLst>
      <p:ext uri="{BB962C8B-B14F-4D97-AF65-F5344CB8AC3E}">
        <p14:creationId xmlns:p14="http://schemas.microsoft.com/office/powerpoint/2010/main" val="273194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ED62C-10CE-4DB5-B0CC-63BADA5D11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3042" y="488950"/>
            <a:ext cx="13716000" cy="1123950"/>
          </a:xfrm>
        </p:spPr>
        <p:txBody>
          <a:bodyPr/>
          <a:lstStyle/>
          <a:p>
            <a:r>
              <a:rPr lang="sv-SE" dirty="0"/>
              <a:t>Vad jag ska prata om </a:t>
            </a:r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BA1BB-B935-496A-8EF1-0BF34FC83AE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25412" y="1828800"/>
            <a:ext cx="13716000" cy="5486400"/>
          </a:xfrm>
        </p:spPr>
        <p:txBody>
          <a:bodyPr/>
          <a:lstStyle/>
          <a:p>
            <a:pPr marL="0" indent="0">
              <a:buNone/>
            </a:pPr>
            <a:r>
              <a:rPr lang="sv-SE" sz="3600" dirty="0"/>
              <a:t>Visioner och Medel att nå dessa</a:t>
            </a:r>
          </a:p>
          <a:p>
            <a:endParaRPr lang="sv-SE" dirty="0"/>
          </a:p>
          <a:p>
            <a:r>
              <a:rPr lang="sv-SE" dirty="0"/>
              <a:t>Visionen</a:t>
            </a:r>
          </a:p>
          <a:p>
            <a:pPr lvl="1"/>
            <a:r>
              <a:rPr lang="sv-SE" dirty="0"/>
              <a:t>”..att göra varje dag lite bättre..”</a:t>
            </a:r>
          </a:p>
          <a:p>
            <a:pPr lvl="1"/>
            <a:endParaRPr lang="sv-SE" dirty="0"/>
          </a:p>
          <a:p>
            <a:r>
              <a:rPr lang="sv-SE" dirty="0"/>
              <a:t>Medel</a:t>
            </a:r>
          </a:p>
          <a:p>
            <a:pPr lvl="1"/>
            <a:r>
              <a:rPr lang="sv-SE" dirty="0"/>
              <a:t>API Management</a:t>
            </a:r>
            <a:endParaRPr lang="en-SE" dirty="0"/>
          </a:p>
        </p:txBody>
      </p:sp>
      <p:pic>
        <p:nvPicPr>
          <p:cNvPr id="1028" name="Picture 4" descr="Bildresultat för cute cat">
            <a:extLst>
              <a:ext uri="{FF2B5EF4-FFF2-40B4-BE49-F238E27FC236}">
                <a16:creationId xmlns:a16="http://schemas.microsoft.com/office/drawing/2014/main" id="{53A0833D-FA73-4C76-8D13-1314DB617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54" y="3509764"/>
            <a:ext cx="6842855" cy="408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35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D09B7-48D8-4D21-8FE1-561F8DA5F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77625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261108-CFD9-4A3A-9A00-BCA7B34F8976}"/>
              </a:ext>
            </a:extLst>
          </p:cNvPr>
          <p:cNvSpPr/>
          <p:nvPr/>
        </p:nvSpPr>
        <p:spPr>
          <a:xfrm>
            <a:off x="1512276" y="351695"/>
            <a:ext cx="11207261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Arbetsförmedlingen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2076C-0696-46C9-BE46-07F99ECC2759}"/>
              </a:ext>
            </a:extLst>
          </p:cNvPr>
          <p:cNvSpPr/>
          <p:nvPr/>
        </p:nvSpPr>
        <p:spPr>
          <a:xfrm>
            <a:off x="1512275" y="2543907"/>
            <a:ext cx="11207261" cy="1922585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r>
              <a:rPr lang="sv-SE" sz="2800" dirty="0">
                <a:solidFill>
                  <a:schemeClr val="tx1"/>
                </a:solidFill>
              </a:rPr>
              <a:t>Tydlig samhällsnytta genom att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Med API management och integration möjliggöra utbyte av information med externa aktörer för att få fler personer i arbete</a:t>
            </a:r>
          </a:p>
        </p:txBody>
      </p:sp>
    </p:spTree>
    <p:extLst>
      <p:ext uri="{BB962C8B-B14F-4D97-AF65-F5344CB8AC3E}">
        <p14:creationId xmlns:p14="http://schemas.microsoft.com/office/powerpoint/2010/main" val="1476799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D09B7-48D8-4D21-8FE1-561F8DA5F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77625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261108-CFD9-4A3A-9A00-BCA7B34F8976}"/>
              </a:ext>
            </a:extLst>
          </p:cNvPr>
          <p:cNvSpPr/>
          <p:nvPr/>
        </p:nvSpPr>
        <p:spPr>
          <a:xfrm>
            <a:off x="1512276" y="351695"/>
            <a:ext cx="11207261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Skatteverket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2076C-0696-46C9-BE46-07F99ECC2759}"/>
              </a:ext>
            </a:extLst>
          </p:cNvPr>
          <p:cNvSpPr/>
          <p:nvPr/>
        </p:nvSpPr>
        <p:spPr>
          <a:xfrm>
            <a:off x="1512277" y="2344615"/>
            <a:ext cx="11207261" cy="4278923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r>
              <a:rPr lang="sv-SE" sz="2800" dirty="0">
                <a:solidFill>
                  <a:schemeClr val="tx1"/>
                </a:solidFill>
              </a:rPr>
              <a:t>Visionen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Ett samhälle där alla vill göra rätt för sig.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Från fogde till service organisation. </a:t>
            </a:r>
            <a:br>
              <a:rPr lang="sv-SE" sz="2800" dirty="0">
                <a:solidFill>
                  <a:schemeClr val="tx1"/>
                </a:solidFill>
              </a:rPr>
            </a:br>
            <a:endParaRPr lang="sv-SE" sz="2800" dirty="0">
              <a:solidFill>
                <a:schemeClr val="tx1"/>
              </a:solidFill>
            </a:endParaRPr>
          </a:p>
          <a:p>
            <a:r>
              <a:rPr lang="sv-SE" sz="2800" dirty="0">
                <a:solidFill>
                  <a:schemeClr val="tx1"/>
                </a:solidFill>
              </a:rPr>
              <a:t>Mål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Digitalisering av informationsflödet för att förenkla för kunderna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Tillgängliggöra regelverket digitalt för externa aktörer för att skapa en digital regelverkskanal.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C22A29BC-1D3A-4861-825E-3BFE7B6962A3}"/>
              </a:ext>
            </a:extLst>
          </p:cNvPr>
          <p:cNvSpPr/>
          <p:nvPr/>
        </p:nvSpPr>
        <p:spPr>
          <a:xfrm>
            <a:off x="3153506" y="2641062"/>
            <a:ext cx="7924800" cy="3810000"/>
          </a:xfrm>
          <a:prstGeom prst="horizontalScroll">
            <a:avLst/>
          </a:prstGeom>
          <a:solidFill>
            <a:schemeClr val="bg2">
              <a:lumMod val="75000"/>
              <a:alpha val="8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0" tIns="360000" rIns="180000" bIns="36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sv-SE" sz="2800" dirty="0">
                <a:solidFill>
                  <a:schemeClr val="tx1"/>
                </a:solidFill>
              </a:rPr>
              <a:t>”Det ska vara lätt att göra rätt”</a:t>
            </a:r>
          </a:p>
        </p:txBody>
      </p:sp>
    </p:spTree>
    <p:extLst>
      <p:ext uri="{BB962C8B-B14F-4D97-AF65-F5344CB8AC3E}">
        <p14:creationId xmlns:p14="http://schemas.microsoft.com/office/powerpoint/2010/main" val="22991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resultat för skatteverket alla vill göra rätt">
            <a:extLst>
              <a:ext uri="{FF2B5EF4-FFF2-40B4-BE49-F238E27FC236}">
                <a16:creationId xmlns:a16="http://schemas.microsoft.com/office/drawing/2014/main" id="{FCC297D7-C760-4283-8D22-AA48A21C7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5029" y="-190500"/>
            <a:ext cx="16792483" cy="793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261108-CFD9-4A3A-9A00-BCA7B34F8976}"/>
              </a:ext>
            </a:extLst>
          </p:cNvPr>
          <p:cNvSpPr/>
          <p:nvPr/>
        </p:nvSpPr>
        <p:spPr>
          <a:xfrm>
            <a:off x="1512277" y="370153"/>
            <a:ext cx="11207261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Skatteverket - Hur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2076C-0696-46C9-BE46-07F99ECC2759}"/>
              </a:ext>
            </a:extLst>
          </p:cNvPr>
          <p:cNvSpPr/>
          <p:nvPr/>
        </p:nvSpPr>
        <p:spPr>
          <a:xfrm>
            <a:off x="1113691" y="4114800"/>
            <a:ext cx="12168556" cy="3329354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E-tjänster i 15 år, bra kontroll på informationsflödet.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 err="1">
                <a:solidFill>
                  <a:schemeClr val="tx1"/>
                </a:solidFill>
              </a:rPr>
              <a:t>APIer</a:t>
            </a:r>
            <a:r>
              <a:rPr lang="sv-SE" sz="2800" dirty="0">
                <a:solidFill>
                  <a:schemeClr val="tx1"/>
                </a:solidFill>
              </a:rPr>
              <a:t> ger ett nytt kundbeteende och SKV släpper kontrollen av delar av processen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Nya </a:t>
            </a:r>
            <a:r>
              <a:rPr lang="sv-SE" sz="2800" dirty="0" err="1">
                <a:solidFill>
                  <a:schemeClr val="tx1"/>
                </a:solidFill>
              </a:rPr>
              <a:t>cloud</a:t>
            </a:r>
            <a:r>
              <a:rPr lang="sv-SE" sz="2800" dirty="0">
                <a:solidFill>
                  <a:schemeClr val="tx1"/>
                </a:solidFill>
              </a:rPr>
              <a:t>-baserade redovisningstjänster ställer nya krav.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Öppna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r>
              <a:rPr lang="sv-SE" sz="2800" dirty="0">
                <a:solidFill>
                  <a:schemeClr val="tx1"/>
                </a:solidFill>
              </a:rPr>
              <a:t> med identifiering. (Få datamängder som renodlat öppna)</a:t>
            </a:r>
          </a:p>
        </p:txBody>
      </p:sp>
    </p:spTree>
    <p:extLst>
      <p:ext uri="{BB962C8B-B14F-4D97-AF65-F5344CB8AC3E}">
        <p14:creationId xmlns:p14="http://schemas.microsoft.com/office/powerpoint/2010/main" val="1323517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ildresultat för skatteverket alla vill göra rätt">
            <a:extLst>
              <a:ext uri="{FF2B5EF4-FFF2-40B4-BE49-F238E27FC236}">
                <a16:creationId xmlns:a16="http://schemas.microsoft.com/office/drawing/2014/main" id="{295704CE-095A-4AC9-A47F-F6361019E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5029" y="-190500"/>
            <a:ext cx="16792483" cy="793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261108-CFD9-4A3A-9A00-BCA7B34F8976}"/>
              </a:ext>
            </a:extLst>
          </p:cNvPr>
          <p:cNvSpPr/>
          <p:nvPr/>
        </p:nvSpPr>
        <p:spPr>
          <a:xfrm>
            <a:off x="1512277" y="370153"/>
            <a:ext cx="11207261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Skatteverket - Hur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2076C-0696-46C9-BE46-07F99ECC2759}"/>
              </a:ext>
            </a:extLst>
          </p:cNvPr>
          <p:cNvSpPr/>
          <p:nvPr/>
        </p:nvSpPr>
        <p:spPr>
          <a:xfrm>
            <a:off x="1266090" y="1982953"/>
            <a:ext cx="11863753" cy="5461201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Organisation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 err="1">
                <a:solidFill>
                  <a:schemeClr val="tx1"/>
                </a:solidFill>
              </a:rPr>
              <a:t>APIer</a:t>
            </a:r>
            <a:r>
              <a:rPr lang="sv-SE" sz="2800" dirty="0">
                <a:solidFill>
                  <a:schemeClr val="tx1"/>
                </a:solidFill>
              </a:rPr>
              <a:t> driver ett ofta-användningsbeteende. Högre krav på SKV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E-tjänster är inifrån och ut.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r>
              <a:rPr lang="sv-SE" sz="2800" dirty="0">
                <a:solidFill>
                  <a:schemeClr val="tx1"/>
                </a:solidFill>
              </a:rPr>
              <a:t> utifrån och in.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Ny serviceorganisation. Externa utvecklargrupper supportbehov både på teknik och verksamhet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Kundmötesavdelningen – helhetsansvar för kunden.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ICC ansvarar för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API management &amp; Integration </a:t>
            </a:r>
            <a:r>
              <a:rPr lang="sv-SE" sz="2800" dirty="0" err="1">
                <a:solidFill>
                  <a:schemeClr val="tx1"/>
                </a:solidFill>
              </a:rPr>
              <a:t>platform</a:t>
            </a:r>
            <a:endParaRPr lang="sv-SE" sz="2800" dirty="0">
              <a:solidFill>
                <a:schemeClr val="tx1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gemensamma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r>
              <a:rPr lang="sv-SE" sz="2800" dirty="0">
                <a:solidFill>
                  <a:schemeClr val="tx1"/>
                </a:solidFill>
              </a:rPr>
              <a:t>, best </a:t>
            </a:r>
            <a:r>
              <a:rPr lang="sv-SE" sz="2800" dirty="0" err="1">
                <a:solidFill>
                  <a:schemeClr val="tx1"/>
                </a:solidFill>
              </a:rPr>
              <a:t>practice</a:t>
            </a:r>
            <a:r>
              <a:rPr lang="sv-SE" sz="2800" dirty="0">
                <a:solidFill>
                  <a:schemeClr val="tx1"/>
                </a:solidFill>
              </a:rPr>
              <a:t> och stöd, </a:t>
            </a:r>
            <a:r>
              <a:rPr lang="sv-SE" sz="2800" dirty="0" err="1">
                <a:solidFill>
                  <a:schemeClr val="tx1"/>
                </a:solidFill>
              </a:rPr>
              <a:t>self</a:t>
            </a:r>
            <a:r>
              <a:rPr lang="sv-SE" sz="2800" dirty="0">
                <a:solidFill>
                  <a:schemeClr val="tx1"/>
                </a:solidFill>
              </a:rPr>
              <a:t> service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Verksamheten har kundansvaret och är API- och integrationsfabrik, </a:t>
            </a:r>
            <a:r>
              <a:rPr lang="sv-SE" sz="2800" dirty="0" err="1">
                <a:solidFill>
                  <a:schemeClr val="tx1"/>
                </a:solidFill>
              </a:rPr>
              <a:t>t.ex</a:t>
            </a:r>
            <a:r>
              <a:rPr lang="sv-SE" sz="2800" dirty="0">
                <a:solidFill>
                  <a:schemeClr val="tx1"/>
                </a:solidFill>
              </a:rPr>
              <a:t> Skatt</a:t>
            </a:r>
          </a:p>
        </p:txBody>
      </p:sp>
    </p:spTree>
    <p:extLst>
      <p:ext uri="{BB962C8B-B14F-4D97-AF65-F5344CB8AC3E}">
        <p14:creationId xmlns:p14="http://schemas.microsoft.com/office/powerpoint/2010/main" val="233408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ildresultat för skatteverket alla vill göra rätt">
            <a:extLst>
              <a:ext uri="{FF2B5EF4-FFF2-40B4-BE49-F238E27FC236}">
                <a16:creationId xmlns:a16="http://schemas.microsoft.com/office/drawing/2014/main" id="{73A622EA-A6C1-4620-8A4D-EE4EC42D9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5029" y="-190500"/>
            <a:ext cx="16792483" cy="793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261108-CFD9-4A3A-9A00-BCA7B34F8976}"/>
              </a:ext>
            </a:extLst>
          </p:cNvPr>
          <p:cNvSpPr/>
          <p:nvPr/>
        </p:nvSpPr>
        <p:spPr>
          <a:xfrm>
            <a:off x="1559168" y="370153"/>
            <a:ext cx="11207261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Skatteverket - Hur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2076C-0696-46C9-BE46-07F99ECC2759}"/>
              </a:ext>
            </a:extLst>
          </p:cNvPr>
          <p:cNvSpPr/>
          <p:nvPr/>
        </p:nvSpPr>
        <p:spPr>
          <a:xfrm>
            <a:off x="1570891" y="2684585"/>
            <a:ext cx="11207262" cy="4759569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Teknik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Ny integrerad API- och Integrationsplattform för att realisera ett decentraliserat arbetssätt och externa och interna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endParaRPr lang="sv-SE" sz="2800" dirty="0">
              <a:solidFill>
                <a:schemeClr val="tx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Plattformen allt lokalt på SKV för full kontroll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Lokala separerade integrationsområden, ansvar inom respektive verksamhet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 err="1">
                <a:solidFill>
                  <a:schemeClr val="tx1"/>
                </a:solidFill>
              </a:rPr>
              <a:t>APIer</a:t>
            </a:r>
            <a:r>
              <a:rPr lang="sv-SE" sz="2800" dirty="0">
                <a:solidFill>
                  <a:schemeClr val="tx1"/>
                </a:solidFill>
              </a:rPr>
              <a:t> som används av andra verksamheter eller externa hanteras av ICC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API ”</a:t>
            </a:r>
            <a:r>
              <a:rPr lang="sv-SE" sz="2800" dirty="0" err="1">
                <a:solidFill>
                  <a:schemeClr val="tx1"/>
                </a:solidFill>
              </a:rPr>
              <a:t>stubs</a:t>
            </a:r>
            <a:r>
              <a:rPr lang="sv-SE" sz="2800" dirty="0">
                <a:solidFill>
                  <a:schemeClr val="tx1"/>
                </a:solidFill>
              </a:rPr>
              <a:t>” ökar snabbhet i dialog och ger parallell utveckling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i="1" dirty="0">
                <a:solidFill>
                  <a:schemeClr val="tx1"/>
                </a:solidFill>
              </a:rPr>
              <a:t>Externa krav på snabbhet – lättrörlig organisation och infra  </a:t>
            </a:r>
          </a:p>
        </p:txBody>
      </p:sp>
    </p:spTree>
    <p:extLst>
      <p:ext uri="{BB962C8B-B14F-4D97-AF65-F5344CB8AC3E}">
        <p14:creationId xmlns:p14="http://schemas.microsoft.com/office/powerpoint/2010/main" val="225517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ildresultat för skatteverket alla vill göra rätt">
            <a:extLst>
              <a:ext uri="{FF2B5EF4-FFF2-40B4-BE49-F238E27FC236}">
                <a16:creationId xmlns:a16="http://schemas.microsoft.com/office/drawing/2014/main" id="{BCA54E1D-FDB6-4E41-862A-DFAF3BD66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5029" y="-190500"/>
            <a:ext cx="16792483" cy="793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261108-CFD9-4A3A-9A00-BCA7B34F8976}"/>
              </a:ext>
            </a:extLst>
          </p:cNvPr>
          <p:cNvSpPr/>
          <p:nvPr/>
        </p:nvSpPr>
        <p:spPr>
          <a:xfrm>
            <a:off x="1512276" y="351695"/>
            <a:ext cx="11207261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Skatteverket - Vad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2076C-0696-46C9-BE46-07F99ECC2759}"/>
              </a:ext>
            </a:extLst>
          </p:cNvPr>
          <p:cNvSpPr/>
          <p:nvPr/>
        </p:nvSpPr>
        <p:spPr>
          <a:xfrm>
            <a:off x="1512277" y="3324332"/>
            <a:ext cx="11207261" cy="3207098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Prioriterat Öppet API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Realisera möjlighet till arbetsgivardeklaration genom öppna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r>
              <a:rPr lang="sv-SE" sz="2800" dirty="0">
                <a:solidFill>
                  <a:schemeClr val="tx1"/>
                </a:solidFill>
              </a:rPr>
              <a:t>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Arbetsgivare ska löpande redovisa lön och avdragen skatt på individnivå månadsvis, i stället för som i dag en gång om året</a:t>
            </a:r>
          </a:p>
        </p:txBody>
      </p:sp>
    </p:spTree>
    <p:extLst>
      <p:ext uri="{BB962C8B-B14F-4D97-AF65-F5344CB8AC3E}">
        <p14:creationId xmlns:p14="http://schemas.microsoft.com/office/powerpoint/2010/main" val="2066945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ildresultat för skatteverket alla vill göra rätt">
            <a:extLst>
              <a:ext uri="{FF2B5EF4-FFF2-40B4-BE49-F238E27FC236}">
                <a16:creationId xmlns:a16="http://schemas.microsoft.com/office/drawing/2014/main" id="{490408F8-1F30-400B-8827-50ED13103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5029" y="-190500"/>
            <a:ext cx="16792483" cy="793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261108-CFD9-4A3A-9A00-BCA7B34F8976}"/>
              </a:ext>
            </a:extLst>
          </p:cNvPr>
          <p:cNvSpPr/>
          <p:nvPr/>
        </p:nvSpPr>
        <p:spPr>
          <a:xfrm>
            <a:off x="1512276" y="351695"/>
            <a:ext cx="11207261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Skatteverket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2076C-0696-46C9-BE46-07F99ECC2759}"/>
              </a:ext>
            </a:extLst>
          </p:cNvPr>
          <p:cNvSpPr/>
          <p:nvPr/>
        </p:nvSpPr>
        <p:spPr>
          <a:xfrm>
            <a:off x="1512277" y="3320143"/>
            <a:ext cx="11207261" cy="4124011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Tydlig samhällsnytta genom att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Företag kan lämna och hämta information oftare via sina egna miljöer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Företag kan göra rätt från början genom att använda sina egna miljöer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Högre automatiseringsgrad ger lägre kostnad för företag och Skatteverket</a:t>
            </a:r>
          </a:p>
        </p:txBody>
      </p:sp>
    </p:spTree>
    <p:extLst>
      <p:ext uri="{BB962C8B-B14F-4D97-AF65-F5344CB8AC3E}">
        <p14:creationId xmlns:p14="http://schemas.microsoft.com/office/powerpoint/2010/main" val="147628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D44F37-D99E-4030-82AD-A445F346A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824"/>
            <a:ext cx="14629309" cy="7781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261108-CFD9-4A3A-9A00-BCA7B34F8976}"/>
              </a:ext>
            </a:extLst>
          </p:cNvPr>
          <p:cNvSpPr/>
          <p:nvPr/>
        </p:nvSpPr>
        <p:spPr>
          <a:xfrm>
            <a:off x="257910" y="351696"/>
            <a:ext cx="4595447" cy="984736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000" dirty="0" err="1">
                <a:solidFill>
                  <a:schemeClr val="tx1"/>
                </a:solidFill>
              </a:rPr>
              <a:t>Take</a:t>
            </a:r>
            <a:r>
              <a:rPr lang="sv-SE" sz="4000" dirty="0">
                <a:solidFill>
                  <a:schemeClr val="tx1"/>
                </a:solidFill>
              </a:rPr>
              <a:t> </a:t>
            </a:r>
            <a:r>
              <a:rPr lang="sv-SE" sz="4000" dirty="0" err="1">
                <a:solidFill>
                  <a:schemeClr val="tx1"/>
                </a:solidFill>
              </a:rPr>
              <a:t>aways</a:t>
            </a:r>
            <a:endParaRPr lang="sv-SE" sz="40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2076C-0696-46C9-BE46-07F99ECC2759}"/>
              </a:ext>
            </a:extLst>
          </p:cNvPr>
          <p:cNvSpPr/>
          <p:nvPr/>
        </p:nvSpPr>
        <p:spPr>
          <a:xfrm>
            <a:off x="1477108" y="1866136"/>
            <a:ext cx="11207261" cy="3936789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Från API design till API service </a:t>
            </a:r>
            <a:r>
              <a:rPr lang="sv-SE" sz="2800" dirty="0" err="1">
                <a:solidFill>
                  <a:schemeClr val="tx1"/>
                </a:solidFill>
              </a:rPr>
              <a:t>delivery</a:t>
            </a:r>
            <a:r>
              <a:rPr lang="sv-SE" sz="2800" dirty="0">
                <a:solidFill>
                  <a:schemeClr val="tx1"/>
                </a:solidFill>
              </a:rPr>
              <a:t> organisation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Börja med API strategi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Organisation där central möjliggörare stödjer decentraliserad innovation. Self service.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Definiera säkerhet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Teknikplattform som möjliggör API management och integration i ett </a:t>
            </a:r>
            <a:r>
              <a:rPr lang="sv-SE" sz="2800" dirty="0" err="1">
                <a:solidFill>
                  <a:schemeClr val="tx1"/>
                </a:solidFill>
              </a:rPr>
              <a:t>microtjänstbeteende</a:t>
            </a:r>
            <a:r>
              <a:rPr lang="sv-SE" sz="2800" dirty="0">
                <a:solidFill>
                  <a:schemeClr val="tx1"/>
                </a:solidFill>
              </a:rPr>
              <a:t> för kontinuerliga releaser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 err="1">
                <a:solidFill>
                  <a:schemeClr val="tx1"/>
                </a:solidFill>
              </a:rPr>
              <a:t>Open</a:t>
            </a:r>
            <a:r>
              <a:rPr lang="sv-SE" sz="2800" dirty="0">
                <a:solidFill>
                  <a:schemeClr val="tx1"/>
                </a:solidFill>
              </a:rPr>
              <a:t> source – Think </a:t>
            </a:r>
            <a:r>
              <a:rPr lang="sv-SE" sz="2800" dirty="0" err="1">
                <a:solidFill>
                  <a:schemeClr val="tx1"/>
                </a:solidFill>
              </a:rPr>
              <a:t>big</a:t>
            </a:r>
            <a:r>
              <a:rPr lang="sv-SE" sz="2800" dirty="0">
                <a:solidFill>
                  <a:schemeClr val="tx1"/>
                </a:solidFill>
              </a:rPr>
              <a:t>, Start small, </a:t>
            </a:r>
            <a:r>
              <a:rPr lang="sv-SE" sz="2800" dirty="0" err="1">
                <a:solidFill>
                  <a:schemeClr val="tx1"/>
                </a:solidFill>
              </a:rPr>
              <a:t>Scale</a:t>
            </a:r>
            <a:r>
              <a:rPr lang="sv-SE" sz="2800" dirty="0">
                <a:solidFill>
                  <a:schemeClr val="tx1"/>
                </a:solidFill>
              </a:rPr>
              <a:t> fast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61D129-D686-46D0-9030-FFC02AE140F7}"/>
              </a:ext>
            </a:extLst>
          </p:cNvPr>
          <p:cNvSpPr/>
          <p:nvPr/>
        </p:nvSpPr>
        <p:spPr>
          <a:xfrm>
            <a:off x="6459418" y="6379099"/>
            <a:ext cx="7901351" cy="1252623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000" dirty="0">
                <a:solidFill>
                  <a:schemeClr val="tx1"/>
                </a:solidFill>
              </a:rPr>
              <a:t>API Management är strategi, organisation och teknik</a:t>
            </a:r>
          </a:p>
        </p:txBody>
      </p:sp>
    </p:spTree>
    <p:extLst>
      <p:ext uri="{BB962C8B-B14F-4D97-AF65-F5344CB8AC3E}">
        <p14:creationId xmlns:p14="http://schemas.microsoft.com/office/powerpoint/2010/main" val="197970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D98FF-30B9-4587-A1EF-790806324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" y="0"/>
            <a:ext cx="14625653" cy="77920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450D7-CB0B-4540-AE4D-1AEEC0FE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CBBF-E37E-4D11-9FD9-2D9718E430F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2076C-0696-46C9-BE46-07F99ECC2759}"/>
              </a:ext>
            </a:extLst>
          </p:cNvPr>
          <p:cNvSpPr/>
          <p:nvPr/>
        </p:nvSpPr>
        <p:spPr>
          <a:xfrm>
            <a:off x="2180488" y="3411415"/>
            <a:ext cx="9741877" cy="239151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3600" dirty="0">
                <a:solidFill>
                  <a:schemeClr val="tx1"/>
                </a:solidFill>
              </a:rPr>
              <a:t>Digital Transformation genom </a:t>
            </a:r>
          </a:p>
          <a:p>
            <a:pPr algn="ctr"/>
            <a:r>
              <a:rPr lang="sv-SE" sz="3600" dirty="0">
                <a:solidFill>
                  <a:schemeClr val="tx1"/>
                </a:solidFill>
              </a:rPr>
              <a:t>API Management möjliggör visionen om </a:t>
            </a:r>
            <a:br>
              <a:rPr lang="sv-SE" sz="3600" dirty="0">
                <a:solidFill>
                  <a:schemeClr val="tx1"/>
                </a:solidFill>
              </a:rPr>
            </a:br>
            <a:r>
              <a:rPr lang="sv-SE" sz="3600" dirty="0">
                <a:solidFill>
                  <a:schemeClr val="tx1"/>
                </a:solidFill>
              </a:rPr>
              <a:t>”..att göra varje dag lite bättre..”</a:t>
            </a:r>
          </a:p>
        </p:txBody>
      </p:sp>
    </p:spTree>
    <p:extLst>
      <p:ext uri="{BB962C8B-B14F-4D97-AF65-F5344CB8AC3E}">
        <p14:creationId xmlns:p14="http://schemas.microsoft.com/office/powerpoint/2010/main" val="1125794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61A215-F710-4DFD-9EF2-702B1FF39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850" y="2855487"/>
            <a:ext cx="8343550" cy="48851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4C99C-D088-4D36-9B40-5341F8F0C64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11014" y="2235686"/>
            <a:ext cx="13716000" cy="3907205"/>
          </a:xfrm>
        </p:spPr>
        <p:txBody>
          <a:bodyPr/>
          <a:lstStyle/>
          <a:p>
            <a:r>
              <a:rPr lang="sv-SE" dirty="0" err="1"/>
              <a:t>Open</a:t>
            </a:r>
            <a:r>
              <a:rPr lang="sv-SE" dirty="0"/>
              <a:t> source – vad och varför</a:t>
            </a:r>
          </a:p>
          <a:p>
            <a:r>
              <a:rPr lang="sv-SE" dirty="0"/>
              <a:t>Digital transformation – andra IT medel att nå digital vision</a:t>
            </a:r>
          </a:p>
          <a:p>
            <a:pPr lvl="1"/>
            <a:r>
              <a:rPr lang="sv-SE" dirty="0"/>
              <a:t>API &amp; integration</a:t>
            </a:r>
          </a:p>
          <a:p>
            <a:pPr lvl="1"/>
            <a:r>
              <a:rPr lang="sv-SE" dirty="0" err="1"/>
              <a:t>DevOps</a:t>
            </a:r>
            <a:endParaRPr lang="sv-SE" dirty="0"/>
          </a:p>
          <a:p>
            <a:pPr lvl="1"/>
            <a:r>
              <a:rPr lang="sv-SE" dirty="0"/>
              <a:t>Microservices</a:t>
            </a:r>
          </a:p>
          <a:p>
            <a:pPr lvl="1"/>
            <a:r>
              <a:rPr lang="sv-SE" dirty="0"/>
              <a:t>IT Operations</a:t>
            </a:r>
          </a:p>
          <a:p>
            <a:pPr lvl="1"/>
            <a:endParaRPr lang="sv-SE" dirty="0"/>
          </a:p>
          <a:p>
            <a:r>
              <a:rPr lang="sv-SE" dirty="0"/>
              <a:t>Bonus: Upphandling av API och integrationsplattform</a:t>
            </a:r>
            <a:endParaRPr lang="en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37695D-19AA-4674-ACAF-4AFFB46398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2737" y="488950"/>
            <a:ext cx="13716000" cy="1123950"/>
          </a:xfrm>
        </p:spPr>
        <p:txBody>
          <a:bodyPr/>
          <a:lstStyle/>
          <a:p>
            <a:r>
              <a:rPr lang="sv-SE" dirty="0"/>
              <a:t>API management – räcker det som medel att nå vision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850218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65FFF-7E54-4897-8E2F-4CDE64DB735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34460" y="2317748"/>
            <a:ext cx="3458308" cy="1949451"/>
          </a:xfrm>
        </p:spPr>
        <p:txBody>
          <a:bodyPr/>
          <a:lstStyle/>
          <a:p>
            <a:r>
              <a:rPr lang="sv-SE" dirty="0"/>
              <a:t>Öppna datarådet</a:t>
            </a:r>
          </a:p>
          <a:p>
            <a:r>
              <a:rPr lang="sv-SE" dirty="0"/>
              <a:t>Intervjuer</a:t>
            </a:r>
          </a:p>
          <a:p>
            <a:r>
              <a:rPr lang="sv-SE" dirty="0"/>
              <a:t>Våra kund </a:t>
            </a:r>
            <a:r>
              <a:rPr lang="sv-SE" dirty="0" err="1"/>
              <a:t>case</a:t>
            </a:r>
            <a:endParaRPr lang="sv-SE" dirty="0"/>
          </a:p>
          <a:p>
            <a:endParaRPr lang="en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492894-E58A-45A3-8A92-314082300B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2737" y="488950"/>
            <a:ext cx="13716000" cy="1123950"/>
          </a:xfrm>
        </p:spPr>
        <p:txBody>
          <a:bodyPr/>
          <a:lstStyle/>
          <a:p>
            <a:r>
              <a:rPr lang="sv-SE" dirty="0"/>
              <a:t>Vem är jag att prata om detta</a:t>
            </a:r>
            <a:endParaRPr lang="en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D542D0-B3E0-43A2-BDD9-1607A6468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822" y="1228815"/>
            <a:ext cx="10509822" cy="6379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8BF8AF-E010-4289-9EF0-03D641A2A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969" y="2249896"/>
            <a:ext cx="7397262" cy="4268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3421CA-1EA5-465E-881C-20B8ED743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88" y="6258669"/>
            <a:ext cx="2514669" cy="134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3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CF2379-8CB0-4E7F-B500-648018FFA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917" y="1661507"/>
            <a:ext cx="5501546" cy="548747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2187938-3585-43A7-B45A-E005007346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8244" y="488950"/>
            <a:ext cx="13716000" cy="1123950"/>
          </a:xfrm>
        </p:spPr>
        <p:txBody>
          <a:bodyPr/>
          <a:lstStyle/>
          <a:p>
            <a:r>
              <a:rPr lang="sv-SE" dirty="0"/>
              <a:t>Medel att nå visionen – API management</a:t>
            </a:r>
            <a:endParaRPr lang="en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072800-9E28-4560-BF20-75205C6FB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485" y="4572000"/>
            <a:ext cx="3650751" cy="3021469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8BAB4535-3D18-477F-9C31-A82FFE1CF590}"/>
              </a:ext>
            </a:extLst>
          </p:cNvPr>
          <p:cNvSpPr/>
          <p:nvPr/>
        </p:nvSpPr>
        <p:spPr>
          <a:xfrm rot="763115">
            <a:off x="8628183" y="5322278"/>
            <a:ext cx="3458308" cy="504092"/>
          </a:xfrm>
          <a:prstGeom prst="rightArrow">
            <a:avLst>
              <a:gd name="adj1" fmla="val 50000"/>
              <a:gd name="adj2" fmla="val 132539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03128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DF16FA-8FCF-4D3C-AA48-E51285670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034" y="1710675"/>
            <a:ext cx="6987165" cy="5820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CDDAD6-DAAE-4763-ABD3-4E4A64BBA3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3075" y="488950"/>
            <a:ext cx="13716000" cy="1123950"/>
          </a:xfrm>
        </p:spPr>
        <p:txBody>
          <a:bodyPr/>
          <a:lstStyle/>
          <a:p>
            <a:r>
              <a:rPr lang="sv-SE" dirty="0"/>
              <a:t>Är du API redo – </a:t>
            </a:r>
            <a:r>
              <a:rPr lang="sv-SE" dirty="0" err="1"/>
              <a:t>Redpill</a:t>
            </a:r>
            <a:r>
              <a:rPr lang="sv-SE" dirty="0"/>
              <a:t> </a:t>
            </a:r>
            <a:r>
              <a:rPr lang="sv-SE" dirty="0" err="1"/>
              <a:t>Linpro</a:t>
            </a:r>
            <a:r>
              <a:rPr lang="sv-SE" dirty="0"/>
              <a:t> API Ready </a:t>
            </a:r>
            <a:r>
              <a:rPr lang="sv-SE" dirty="0" err="1"/>
              <a:t>model</a:t>
            </a:r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C2BE9-3519-4772-866A-090A0B155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28644" y="2519497"/>
            <a:ext cx="10744804" cy="388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6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59 0.0162 L 0.77724 0.014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91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40C82-3C4B-4CA0-A6AB-461EBA965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8C2BF-FFBE-4B96-A16B-00A5803139B6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FE6950-ED8A-4D2B-9EC4-AF649CF0E7CB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83937A-B171-4900-BCA4-48A74CC02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345" y="1946325"/>
            <a:ext cx="7955709" cy="433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79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A8F3D-4425-4CFD-834E-13BB88242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3C392-81CD-4290-9E59-6C981B5556E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223FD-FF0C-470B-A66F-457DE65BDCC6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1D68B-3E98-43B1-A830-14FBD467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630400" cy="784658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B9FAAA-2318-4E0A-A699-EB70F873FE68}"/>
              </a:ext>
            </a:extLst>
          </p:cNvPr>
          <p:cNvSpPr/>
          <p:nvPr/>
        </p:nvSpPr>
        <p:spPr>
          <a:xfrm>
            <a:off x="2801815" y="2344615"/>
            <a:ext cx="8100647" cy="2708031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0" dirty="0">
                <a:solidFill>
                  <a:schemeClr val="tx1"/>
                </a:solidFill>
              </a:rPr>
              <a:t>Erfarenheter</a:t>
            </a:r>
          </a:p>
          <a:p>
            <a:pPr algn="ctr"/>
            <a:r>
              <a:rPr lang="sv-SE" sz="4000" dirty="0">
                <a:solidFill>
                  <a:schemeClr val="tx1"/>
                </a:solidFill>
              </a:rPr>
              <a:t>API management – </a:t>
            </a:r>
          </a:p>
          <a:p>
            <a:pPr algn="ctr"/>
            <a:r>
              <a:rPr lang="sv-SE" sz="4000" dirty="0">
                <a:solidFill>
                  <a:schemeClr val="tx1"/>
                </a:solidFill>
              </a:rPr>
              <a:t>fyra branscher</a:t>
            </a:r>
            <a:endParaRPr lang="en-S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12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BC9E-8E4D-4917-B953-28925EA62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703A8-AC6F-4775-AA21-7FA986459B65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CBC9-1BC3-406A-8A6C-4E7BAF29654C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BAFC6-B795-48EF-97E3-F867D5D19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78331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4850B8-B4DF-4835-B38F-C7BCD546768B}"/>
              </a:ext>
            </a:extLst>
          </p:cNvPr>
          <p:cNvSpPr/>
          <p:nvPr/>
        </p:nvSpPr>
        <p:spPr>
          <a:xfrm>
            <a:off x="1652954" y="2101681"/>
            <a:ext cx="10421815" cy="5342474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r>
              <a:rPr lang="sv-SE" sz="2800" dirty="0">
                <a:solidFill>
                  <a:schemeClr val="tx1"/>
                </a:solidFill>
              </a:rPr>
              <a:t>Vision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”..Att göra varje dag lite bättre..”</a:t>
            </a:r>
            <a:br>
              <a:rPr lang="sv-SE" sz="2800" dirty="0">
                <a:solidFill>
                  <a:schemeClr val="tx1"/>
                </a:solidFill>
              </a:rPr>
            </a:br>
            <a:r>
              <a:rPr lang="sv-SE" sz="2800" dirty="0">
                <a:solidFill>
                  <a:schemeClr val="tx1"/>
                </a:solidFill>
              </a:rPr>
              <a:t>en flexibel kunddialog, alltid uppkopplad</a:t>
            </a:r>
          </a:p>
          <a:p>
            <a:r>
              <a:rPr lang="sv-SE" sz="2800" dirty="0">
                <a:solidFill>
                  <a:schemeClr val="tx1"/>
                </a:solidFill>
              </a:rPr>
              <a:t>Erfarenheter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Lång erfarenhet av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r>
              <a:rPr lang="sv-SE" sz="2800" dirty="0">
                <a:solidFill>
                  <a:schemeClr val="tx1"/>
                </a:solidFill>
              </a:rPr>
              <a:t> – mest interna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br>
              <a:rPr lang="sv-SE" sz="2800" dirty="0">
                <a:solidFill>
                  <a:schemeClr val="tx1"/>
                </a:solidFill>
              </a:rPr>
            </a:br>
            <a:r>
              <a:rPr lang="sv-SE" sz="2800" dirty="0">
                <a:solidFill>
                  <a:schemeClr val="tx1"/>
                </a:solidFill>
              </a:rPr>
              <a:t>Full kontroll från central IT till butik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API management funktioner reser nya frågor om organisation. API strategi nyckel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Life </a:t>
            </a:r>
            <a:r>
              <a:rPr lang="sv-SE" sz="2800" dirty="0" err="1">
                <a:solidFill>
                  <a:schemeClr val="tx1"/>
                </a:solidFill>
              </a:rPr>
              <a:t>cycle</a:t>
            </a:r>
            <a:r>
              <a:rPr lang="sv-SE" sz="2800" dirty="0">
                <a:solidFill>
                  <a:schemeClr val="tx1"/>
                </a:solidFill>
              </a:rPr>
              <a:t> management – många utvecklingsteam, version </a:t>
            </a:r>
            <a:r>
              <a:rPr lang="sv-SE" sz="2800" dirty="0" err="1">
                <a:solidFill>
                  <a:schemeClr val="tx1"/>
                </a:solidFill>
              </a:rPr>
              <a:t>control</a:t>
            </a:r>
            <a:r>
              <a:rPr lang="sv-SE" sz="2800" dirty="0">
                <a:solidFill>
                  <a:schemeClr val="tx1"/>
                </a:solidFill>
              </a:rPr>
              <a:t> i fokus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API ”</a:t>
            </a:r>
            <a:r>
              <a:rPr lang="sv-SE" sz="2800" dirty="0" err="1">
                <a:solidFill>
                  <a:schemeClr val="tx1"/>
                </a:solidFill>
              </a:rPr>
              <a:t>stubs</a:t>
            </a:r>
            <a:r>
              <a:rPr lang="sv-SE" sz="2800" dirty="0">
                <a:solidFill>
                  <a:schemeClr val="tx1"/>
                </a:solidFill>
              </a:rPr>
              <a:t>” för parallell utveckling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885E14-2533-480E-9F04-2658DB23B398}"/>
              </a:ext>
            </a:extLst>
          </p:cNvPr>
          <p:cNvSpPr/>
          <p:nvPr/>
        </p:nvSpPr>
        <p:spPr>
          <a:xfrm>
            <a:off x="1652953" y="351695"/>
            <a:ext cx="10421815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Detaljhandel</a:t>
            </a:r>
          </a:p>
        </p:txBody>
      </p:sp>
    </p:spTree>
    <p:extLst>
      <p:ext uri="{BB962C8B-B14F-4D97-AF65-F5344CB8AC3E}">
        <p14:creationId xmlns:p14="http://schemas.microsoft.com/office/powerpoint/2010/main" val="227791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10B9-590D-4EBA-B3B6-38649511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60083-11AE-4E6E-954F-301F94DC29EC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EF169-C3AD-439D-AF04-0154540A8C05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09FF4-7C80-4B9E-B084-C1427A43D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77810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EF6A2B-6A71-489E-A126-5EF5572CB0CC}"/>
              </a:ext>
            </a:extLst>
          </p:cNvPr>
          <p:cNvSpPr/>
          <p:nvPr/>
        </p:nvSpPr>
        <p:spPr>
          <a:xfrm>
            <a:off x="1652953" y="351695"/>
            <a:ext cx="10421815" cy="124264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pPr algn="ctr"/>
            <a:r>
              <a:rPr lang="sv-SE" sz="4800" dirty="0">
                <a:solidFill>
                  <a:schemeClr val="tx1"/>
                </a:solidFill>
              </a:rPr>
              <a:t>Transport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C1FFCE-EDA0-4485-845E-02E9433D835C}"/>
              </a:ext>
            </a:extLst>
          </p:cNvPr>
          <p:cNvSpPr/>
          <p:nvPr/>
        </p:nvSpPr>
        <p:spPr>
          <a:xfrm>
            <a:off x="1652954" y="2344615"/>
            <a:ext cx="10421815" cy="5099539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80000" bIns="360000" rtlCol="0" anchor="ctr"/>
          <a:lstStyle/>
          <a:p>
            <a:r>
              <a:rPr lang="sv-SE" sz="2800" dirty="0">
                <a:solidFill>
                  <a:schemeClr val="tx1"/>
                </a:solidFill>
              </a:rPr>
              <a:t>Vision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”..Att göra varje dag lite bättre..”</a:t>
            </a:r>
            <a:br>
              <a:rPr lang="sv-SE" sz="2800" dirty="0">
                <a:solidFill>
                  <a:schemeClr val="tx1"/>
                </a:solidFill>
              </a:rPr>
            </a:br>
            <a:r>
              <a:rPr lang="sv-SE" sz="2800" dirty="0">
                <a:solidFill>
                  <a:schemeClr val="tx1"/>
                </a:solidFill>
              </a:rPr>
              <a:t>fokusera på kärnverksamhet, extern innovation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sv-SE" sz="2800" dirty="0">
              <a:solidFill>
                <a:schemeClr val="tx1"/>
              </a:solidFill>
            </a:endParaRPr>
          </a:p>
          <a:p>
            <a:r>
              <a:rPr lang="sv-SE" sz="2800" dirty="0">
                <a:solidFill>
                  <a:schemeClr val="tx1"/>
                </a:solidFill>
              </a:rPr>
              <a:t>Erfarenheter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Externa </a:t>
            </a:r>
            <a:r>
              <a:rPr lang="sv-SE" sz="2800" dirty="0" err="1">
                <a:solidFill>
                  <a:schemeClr val="tx1"/>
                </a:solidFill>
              </a:rPr>
              <a:t>APIer</a:t>
            </a:r>
            <a:endParaRPr lang="sv-SE" sz="2800" dirty="0">
              <a:solidFill>
                <a:schemeClr val="tx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API service organisation – stor extern </a:t>
            </a:r>
            <a:r>
              <a:rPr lang="sv-SE" sz="2800" dirty="0" err="1">
                <a:solidFill>
                  <a:schemeClr val="tx1"/>
                </a:solidFill>
              </a:rPr>
              <a:t>community</a:t>
            </a:r>
            <a:endParaRPr lang="sv-SE" sz="2800" dirty="0">
              <a:solidFill>
                <a:schemeClr val="tx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Life </a:t>
            </a:r>
            <a:r>
              <a:rPr lang="sv-SE" sz="2800" dirty="0" err="1">
                <a:solidFill>
                  <a:schemeClr val="tx1"/>
                </a:solidFill>
              </a:rPr>
              <a:t>cycle</a:t>
            </a:r>
            <a:r>
              <a:rPr lang="sv-SE" sz="2800" dirty="0">
                <a:solidFill>
                  <a:schemeClr val="tx1"/>
                </a:solidFill>
              </a:rPr>
              <a:t> management – version </a:t>
            </a:r>
            <a:r>
              <a:rPr lang="sv-SE" sz="2800" dirty="0" err="1">
                <a:solidFill>
                  <a:schemeClr val="tx1"/>
                </a:solidFill>
              </a:rPr>
              <a:t>control</a:t>
            </a:r>
            <a:r>
              <a:rPr lang="sv-SE" sz="2800" dirty="0">
                <a:solidFill>
                  <a:schemeClr val="tx1"/>
                </a:solidFill>
              </a:rPr>
              <a:t> i fokus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</a:rPr>
              <a:t>Ständigt nya identifieringssätt, </a:t>
            </a:r>
            <a:r>
              <a:rPr lang="sv-SE" sz="2800" dirty="0" err="1">
                <a:solidFill>
                  <a:schemeClr val="tx1"/>
                </a:solidFill>
              </a:rPr>
              <a:t>t.ex</a:t>
            </a:r>
            <a:r>
              <a:rPr lang="sv-SE" sz="2800" dirty="0">
                <a:solidFill>
                  <a:schemeClr val="tx1"/>
                </a:solidFill>
              </a:rPr>
              <a:t> </a:t>
            </a:r>
            <a:r>
              <a:rPr lang="sv-SE" sz="2800" dirty="0" err="1">
                <a:solidFill>
                  <a:schemeClr val="tx1"/>
                </a:solidFill>
              </a:rPr>
              <a:t>BankID</a:t>
            </a:r>
            <a:endParaRPr lang="sv-SE" sz="2800" dirty="0">
              <a:solidFill>
                <a:schemeClr val="tx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sv-S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4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1082</TotalTime>
  <Words>915</Words>
  <Application>Microsoft Office PowerPoint</Application>
  <PresentationFormat>Custom</PresentationFormat>
  <Paragraphs>179</Paragraphs>
  <Slides>29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Bitstream Vera Sans</vt:lpstr>
      <vt:lpstr>Bitstream Vera Serif</vt:lpstr>
      <vt:lpstr>Calibri</vt:lpstr>
      <vt:lpstr>DejaVu Sans</vt:lpstr>
      <vt:lpstr>Symbol</vt:lpstr>
      <vt:lpstr>Times New Roman</vt:lpstr>
      <vt:lpstr>Office Theme</vt:lpstr>
      <vt:lpstr>PowerPoint Presentation</vt:lpstr>
      <vt:lpstr>Vad jag ska prata om </vt:lpstr>
      <vt:lpstr>Vem är jag att prata om detta</vt:lpstr>
      <vt:lpstr>Medel att nå visionen – API management</vt:lpstr>
      <vt:lpstr>Är du API redo – Redpill Linpro API Ready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API management – räcker det som medel att nå vision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Henrik Gavelli</cp:lastModifiedBy>
  <cp:revision>88</cp:revision>
  <dcterms:created xsi:type="dcterms:W3CDTF">2017-11-09T09:51:10Z</dcterms:created>
  <dcterms:modified xsi:type="dcterms:W3CDTF">2017-11-19T23:31:24Z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