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91" r:id="rId4"/>
    <p:sldId id="282" r:id="rId5"/>
    <p:sldId id="281" r:id="rId6"/>
    <p:sldId id="260" r:id="rId7"/>
    <p:sldId id="261" r:id="rId8"/>
    <p:sldId id="262" r:id="rId9"/>
    <p:sldId id="263" r:id="rId10"/>
    <p:sldId id="264" r:id="rId11"/>
    <p:sldId id="265" r:id="rId12"/>
    <p:sldId id="266" r:id="rId13"/>
    <p:sldId id="287" r:id="rId14"/>
    <p:sldId id="268" r:id="rId15"/>
    <p:sldId id="269" r:id="rId16"/>
    <p:sldId id="270" r:id="rId17"/>
    <p:sldId id="271" r:id="rId18"/>
    <p:sldId id="272" r:id="rId19"/>
    <p:sldId id="285" r:id="rId20"/>
    <p:sldId id="289" r:id="rId21"/>
    <p:sldId id="284" r:id="rId22"/>
    <p:sldId id="288" r:id="rId23"/>
    <p:sldId id="274" r:id="rId24"/>
    <p:sldId id="295" r:id="rId25"/>
    <p:sldId id="292" r:id="rId26"/>
    <p:sldId id="298" r:id="rId27"/>
    <p:sldId id="297" r:id="rId28"/>
    <p:sldId id="273" r:id="rId29"/>
    <p:sldId id="278" r:id="rId30"/>
  </p:sldIdLst>
  <p:sldSz cx="10160000" cy="5715000"/>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CCAC"/>
    <a:srgbClr val="B0D0A6"/>
    <a:srgbClr val="FEF4F0"/>
    <a:srgbClr val="FBE1E8"/>
    <a:srgbClr val="C6DAC0"/>
    <a:srgbClr val="E6CCE1"/>
    <a:srgbClr val="E96191"/>
    <a:srgbClr val="E2CFA3"/>
    <a:srgbClr val="DA002F"/>
    <a:srgbClr val="A661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010" autoAdjust="0"/>
  </p:normalViewPr>
  <p:slideViewPr>
    <p:cSldViewPr>
      <p:cViewPr varScale="1">
        <p:scale>
          <a:sx n="113" d="100"/>
          <a:sy n="113" d="100"/>
        </p:scale>
        <p:origin x="1128" y="96"/>
      </p:cViewPr>
      <p:guideLst>
        <p:guide orient="horz" pos="1800"/>
        <p:guide pos="3200"/>
      </p:guideLst>
    </p:cSldViewPr>
  </p:slideViewPr>
  <p:notesTextViewPr>
    <p:cViewPr>
      <p:scale>
        <a:sx n="1" d="1"/>
        <a:sy n="1" d="1"/>
      </p:scale>
      <p:origin x="0" y="0"/>
    </p:cViewPr>
  </p:notesTextViewPr>
  <p:notesViewPr>
    <p:cSldViewPr>
      <p:cViewPr varScale="1">
        <p:scale>
          <a:sx n="85" d="100"/>
          <a:sy n="85" d="100"/>
        </p:scale>
        <p:origin x="-318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8CC96780-9840-45C8-B3FF-D2CB0F162603}" type="datetimeFigureOut">
              <a:rPr lang="sv-SE"/>
              <a:pPr>
                <a:defRPr/>
              </a:pPr>
              <a:t>2017-11-14</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04C63394-F0ED-4F13-AD7C-755F7FC4D112}" type="slidenum">
              <a:rPr lang="sv-SE"/>
              <a:pPr>
                <a:defRPr/>
              </a:pPr>
              <a:t>‹#›</a:t>
            </a:fld>
            <a:endParaRPr lang="sv-SE"/>
          </a:p>
        </p:txBody>
      </p:sp>
    </p:spTree>
    <p:extLst>
      <p:ext uri="{BB962C8B-B14F-4D97-AF65-F5344CB8AC3E}">
        <p14:creationId xmlns:p14="http://schemas.microsoft.com/office/powerpoint/2010/main" val="4066485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8FDAF1-C826-4273-AFD9-16DD9780718F}" type="datetimeFigureOut">
              <a:rPr lang="sv-SE" smtClean="0"/>
              <a:t>2017-11-14</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9E3C7-28AE-4353-AAA8-F0D47A823C63}" type="slidenum">
              <a:rPr lang="sv-SE" smtClean="0"/>
              <a:t>‹#›</a:t>
            </a:fld>
            <a:endParaRPr lang="sv-SE"/>
          </a:p>
        </p:txBody>
      </p:sp>
    </p:spTree>
    <p:extLst>
      <p:ext uri="{BB962C8B-B14F-4D97-AF65-F5344CB8AC3E}">
        <p14:creationId xmlns:p14="http://schemas.microsoft.com/office/powerpoint/2010/main" val="172843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15min</a:t>
            </a:r>
            <a:endParaRPr lang="sv-SE" dirty="0"/>
          </a:p>
        </p:txBody>
      </p:sp>
      <p:sp>
        <p:nvSpPr>
          <p:cNvPr id="4" name="Platshållare för bildnummer 3"/>
          <p:cNvSpPr>
            <a:spLocks noGrp="1"/>
          </p:cNvSpPr>
          <p:nvPr>
            <p:ph type="sldNum" sz="quarter" idx="10"/>
          </p:nvPr>
        </p:nvSpPr>
        <p:spPr/>
        <p:txBody>
          <a:bodyPr/>
          <a:lstStyle/>
          <a:p>
            <a:fld id="{0989E3C7-28AE-4353-AAA8-F0D47A823C63}" type="slidenum">
              <a:rPr lang="sv-SE" smtClean="0"/>
              <a:t>13</a:t>
            </a:fld>
            <a:endParaRPr lang="sv-SE"/>
          </a:p>
        </p:txBody>
      </p:sp>
    </p:spTree>
    <p:extLst>
      <p:ext uri="{BB962C8B-B14F-4D97-AF65-F5344CB8AC3E}">
        <p14:creationId xmlns:p14="http://schemas.microsoft.com/office/powerpoint/2010/main" val="383252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23min</a:t>
            </a:r>
            <a:endParaRPr lang="sv-SE" dirty="0"/>
          </a:p>
        </p:txBody>
      </p:sp>
      <p:sp>
        <p:nvSpPr>
          <p:cNvPr id="4" name="Platshållare för bildnummer 3"/>
          <p:cNvSpPr>
            <a:spLocks noGrp="1"/>
          </p:cNvSpPr>
          <p:nvPr>
            <p:ph type="sldNum" sz="quarter" idx="10"/>
          </p:nvPr>
        </p:nvSpPr>
        <p:spPr/>
        <p:txBody>
          <a:bodyPr/>
          <a:lstStyle/>
          <a:p>
            <a:fld id="{0989E3C7-28AE-4353-AAA8-F0D47A823C63}" type="slidenum">
              <a:rPr lang="sv-SE" smtClean="0"/>
              <a:t>18</a:t>
            </a:fld>
            <a:endParaRPr lang="sv-SE"/>
          </a:p>
        </p:txBody>
      </p:sp>
    </p:spTree>
    <p:extLst>
      <p:ext uri="{BB962C8B-B14F-4D97-AF65-F5344CB8AC3E}">
        <p14:creationId xmlns:p14="http://schemas.microsoft.com/office/powerpoint/2010/main" val="100952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30min</a:t>
            </a:r>
            <a:endParaRPr lang="sv-SE" dirty="0"/>
          </a:p>
        </p:txBody>
      </p:sp>
      <p:sp>
        <p:nvSpPr>
          <p:cNvPr id="4" name="Platshållare för bildnummer 3"/>
          <p:cNvSpPr>
            <a:spLocks noGrp="1"/>
          </p:cNvSpPr>
          <p:nvPr>
            <p:ph type="sldNum" sz="quarter" idx="10"/>
          </p:nvPr>
        </p:nvSpPr>
        <p:spPr/>
        <p:txBody>
          <a:bodyPr/>
          <a:lstStyle/>
          <a:p>
            <a:fld id="{0989E3C7-28AE-4353-AAA8-F0D47A823C63}" type="slidenum">
              <a:rPr lang="sv-SE" smtClean="0"/>
              <a:t>23</a:t>
            </a:fld>
            <a:endParaRPr lang="sv-SE"/>
          </a:p>
        </p:txBody>
      </p:sp>
    </p:spTree>
    <p:extLst>
      <p:ext uri="{BB962C8B-B14F-4D97-AF65-F5344CB8AC3E}">
        <p14:creationId xmlns:p14="http://schemas.microsoft.com/office/powerpoint/2010/main" val="2090459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cxnSp>
        <p:nvCxnSpPr>
          <p:cNvPr id="5" name="Rak 4"/>
          <p:cNvCxnSpPr/>
          <p:nvPr userDrawn="1"/>
        </p:nvCxnSpPr>
        <p:spPr>
          <a:xfrm>
            <a:off x="0" y="5290914"/>
            <a:ext cx="101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ctrTitle"/>
          </p:nvPr>
        </p:nvSpPr>
        <p:spPr>
          <a:xfrm>
            <a:off x="762000" y="2064528"/>
            <a:ext cx="8636000" cy="1225021"/>
          </a:xfrm>
        </p:spPr>
        <p:txBody>
          <a:bodyPr/>
          <a:lstStyle>
            <a:lvl1pPr algn="ctr">
              <a:defRPr sz="4000" baseline="0"/>
            </a:lvl1pPr>
          </a:lstStyle>
          <a:p>
            <a:r>
              <a:rPr lang="sv-SE" smtClean="0"/>
              <a:t>Klicka här för att ändra format</a:t>
            </a:r>
            <a:endParaRPr lang="sv-SE" dirty="0"/>
          </a:p>
        </p:txBody>
      </p:sp>
      <p:sp>
        <p:nvSpPr>
          <p:cNvPr id="3" name="Underrubrik 2"/>
          <p:cNvSpPr>
            <a:spLocks noGrp="1"/>
          </p:cNvSpPr>
          <p:nvPr>
            <p:ph type="subTitle" idx="1" hasCustomPrompt="1"/>
          </p:nvPr>
        </p:nvSpPr>
        <p:spPr>
          <a:xfrm>
            <a:off x="1524000" y="3505572"/>
            <a:ext cx="7112000" cy="1460500"/>
          </a:xfrm>
        </p:spPr>
        <p:txBody>
          <a:bodyPr/>
          <a:lstStyle>
            <a:lvl1pPr marL="0" indent="0" algn="ctr">
              <a:spcBef>
                <a:spcPts val="667"/>
              </a:spcBef>
              <a:buNone/>
              <a:defRPr sz="1778" spc="0" baseline="0">
                <a:solidFill>
                  <a:schemeClr val="tx1">
                    <a:lumMod val="65000"/>
                    <a:lumOff val="35000"/>
                  </a:schemeClr>
                </a:solidFill>
              </a:defRPr>
            </a:lvl1pPr>
            <a:lvl2pPr marL="507995" indent="0" algn="ctr">
              <a:buNone/>
              <a:defRPr/>
            </a:lvl2pPr>
            <a:lvl3pPr marL="1015990" indent="0" algn="ctr">
              <a:buNone/>
              <a:defRPr/>
            </a:lvl3pPr>
            <a:lvl4pPr marL="1523985" indent="0" algn="ctr">
              <a:buNone/>
              <a:defRPr/>
            </a:lvl4pPr>
            <a:lvl5pPr marL="2031980" indent="0" algn="ctr">
              <a:buNone/>
              <a:defRPr/>
            </a:lvl5pPr>
            <a:lvl6pPr marL="2539975" indent="0" algn="ctr">
              <a:buNone/>
              <a:defRPr/>
            </a:lvl6pPr>
            <a:lvl7pPr marL="3047970" indent="0" algn="ctr">
              <a:buNone/>
              <a:defRPr/>
            </a:lvl7pPr>
            <a:lvl8pPr marL="3555964" indent="0" algn="ctr">
              <a:buNone/>
              <a:defRPr/>
            </a:lvl8pPr>
            <a:lvl9pPr marL="4063959" indent="0" algn="ctr">
              <a:buNone/>
              <a:defRPr/>
            </a:lvl9pPr>
          </a:lstStyle>
          <a:p>
            <a:r>
              <a:rPr lang="sv-SE" smtClean="0"/>
              <a:t>Underrubrik</a:t>
            </a:r>
            <a:endParaRPr lang="sv-SE" dirty="0"/>
          </a:p>
        </p:txBody>
      </p:sp>
      <p:sp>
        <p:nvSpPr>
          <p:cNvPr id="10" name="Platshållare för text 9"/>
          <p:cNvSpPr>
            <a:spLocks noGrp="1"/>
          </p:cNvSpPr>
          <p:nvPr>
            <p:ph type="body" sz="quarter" idx="10" hasCustomPrompt="1"/>
          </p:nvPr>
        </p:nvSpPr>
        <p:spPr>
          <a:xfrm>
            <a:off x="1959655" y="1476648"/>
            <a:ext cx="6240693" cy="431800"/>
          </a:xfrm>
        </p:spPr>
        <p:txBody>
          <a:bodyPr/>
          <a:lstStyle>
            <a:lvl1pPr marL="0" indent="0" algn="ctr">
              <a:buNone/>
              <a:defRPr sz="2222" b="0" spc="0" baseline="0">
                <a:solidFill>
                  <a:schemeClr val="tx1">
                    <a:lumMod val="65000"/>
                    <a:lumOff val="35000"/>
                  </a:schemeClr>
                </a:solidFill>
              </a:defRPr>
            </a:lvl1pPr>
          </a:lstStyle>
          <a:p>
            <a:pPr lvl="0"/>
            <a:r>
              <a:rPr lang="sv-SE" smtClean="0"/>
              <a:t>Liten rubrik</a:t>
            </a:r>
            <a:endParaRPr lang="sv-SE" dirty="0" smtClean="0"/>
          </a:p>
        </p:txBody>
      </p:sp>
    </p:spTree>
    <p:extLst>
      <p:ext uri="{BB962C8B-B14F-4D97-AF65-F5344CB8AC3E}">
        <p14:creationId xmlns:p14="http://schemas.microsoft.com/office/powerpoint/2010/main" val="15909488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skärmsbild">
    <p:spTree>
      <p:nvGrpSpPr>
        <p:cNvPr id="1" name=""/>
        <p:cNvGrpSpPr/>
        <p:nvPr/>
      </p:nvGrpSpPr>
      <p:grpSpPr>
        <a:xfrm>
          <a:off x="0" y="0"/>
          <a:ext cx="0" cy="0"/>
          <a:chOff x="0" y="0"/>
          <a:chExt cx="0" cy="0"/>
        </a:xfrm>
      </p:grpSpPr>
      <p:sp>
        <p:nvSpPr>
          <p:cNvPr id="7" name="Platshållare för bild 6"/>
          <p:cNvSpPr>
            <a:spLocks noGrp="1"/>
          </p:cNvSpPr>
          <p:nvPr>
            <p:ph type="pic" sz="quarter" idx="12"/>
          </p:nvPr>
        </p:nvSpPr>
        <p:spPr>
          <a:xfrm>
            <a:off x="0" y="0"/>
            <a:ext cx="10160000" cy="5291138"/>
          </a:xfrm>
        </p:spPr>
        <p:txBody>
          <a:bodyPr bIns="432000" anchor="b"/>
          <a:lstStyle>
            <a:lvl1pPr marL="0" indent="0" algn="ctr">
              <a:buNone/>
              <a:defRPr/>
            </a:lvl1pPr>
          </a:lstStyle>
          <a:p>
            <a:r>
              <a:rPr lang="sv-SE" smtClean="0"/>
              <a:t>Klicka på ikonen för att lägga till en bild</a:t>
            </a:r>
            <a:endParaRPr lang="sv-SE" dirty="0"/>
          </a:p>
        </p:txBody>
      </p:sp>
      <p:cxnSp>
        <p:nvCxnSpPr>
          <p:cNvPr id="4" name="Rak 3"/>
          <p:cNvCxnSpPr/>
          <p:nvPr userDrawn="1"/>
        </p:nvCxnSpPr>
        <p:spPr>
          <a:xfrm>
            <a:off x="0" y="5290914"/>
            <a:ext cx="101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586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1 bild">
    <p:spTree>
      <p:nvGrpSpPr>
        <p:cNvPr id="1" name=""/>
        <p:cNvGrpSpPr/>
        <p:nvPr/>
      </p:nvGrpSpPr>
      <p:grpSpPr>
        <a:xfrm>
          <a:off x="0" y="0"/>
          <a:ext cx="0" cy="0"/>
          <a:chOff x="0" y="0"/>
          <a:chExt cx="0" cy="0"/>
        </a:xfrm>
      </p:grpSpPr>
      <p:sp>
        <p:nvSpPr>
          <p:cNvPr id="3" name="Platshållare för innehåll 2"/>
          <p:cNvSpPr>
            <a:spLocks noGrp="1"/>
          </p:cNvSpPr>
          <p:nvPr>
            <p:ph sz="quarter" idx="15" hasCustomPrompt="1"/>
          </p:nvPr>
        </p:nvSpPr>
        <p:spPr>
          <a:xfrm>
            <a:off x="679511" y="1056927"/>
            <a:ext cx="8800978" cy="4104829"/>
          </a:xfrm>
        </p:spPr>
        <p:txBody>
          <a:bodyPr/>
          <a:lstStyle>
            <a:lvl1pPr>
              <a:defRPr/>
            </a:lvl1pPr>
          </a:lstStyle>
          <a:p>
            <a:pPr lvl="0"/>
            <a:r>
              <a:rPr lang="sv-SE" noProof="0" dirty="0" smtClean="0"/>
              <a:t>Klicka på en ikon för att lägga till bildmaterial</a:t>
            </a:r>
            <a:endParaRPr lang="sv-SE" noProof="0" dirty="0"/>
          </a:p>
        </p:txBody>
      </p:sp>
      <p:sp>
        <p:nvSpPr>
          <p:cNvPr id="7" name="Rubrik 1"/>
          <p:cNvSpPr>
            <a:spLocks noGrp="1"/>
          </p:cNvSpPr>
          <p:nvPr>
            <p:ph type="title" hasCustomPrompt="1"/>
          </p:nvPr>
        </p:nvSpPr>
        <p:spPr>
          <a:xfrm>
            <a:off x="359476" y="94258"/>
            <a:ext cx="9400000" cy="952500"/>
          </a:xfrm>
        </p:spPr>
        <p:txBody>
          <a:bodyPr/>
          <a:lstStyle/>
          <a:p>
            <a:r>
              <a:rPr lang="sv-SE" dirty="0" smtClean="0"/>
              <a:t>Rubrik</a:t>
            </a:r>
            <a:endParaRPr lang="sv-SE" dirty="0"/>
          </a:p>
        </p:txBody>
      </p:sp>
      <p:cxnSp>
        <p:nvCxnSpPr>
          <p:cNvPr id="5" name="Rak 4"/>
          <p:cNvCxnSpPr/>
          <p:nvPr userDrawn="1"/>
        </p:nvCxnSpPr>
        <p:spPr>
          <a:xfrm>
            <a:off x="0" y="5290914"/>
            <a:ext cx="101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811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2 bilder">
    <p:spTree>
      <p:nvGrpSpPr>
        <p:cNvPr id="1" name=""/>
        <p:cNvGrpSpPr/>
        <p:nvPr/>
      </p:nvGrpSpPr>
      <p:grpSpPr>
        <a:xfrm>
          <a:off x="0" y="0"/>
          <a:ext cx="0" cy="0"/>
          <a:chOff x="0" y="0"/>
          <a:chExt cx="0" cy="0"/>
        </a:xfrm>
      </p:grpSpPr>
      <p:sp>
        <p:nvSpPr>
          <p:cNvPr id="11" name="Platshållare för innehåll 5"/>
          <p:cNvSpPr>
            <a:spLocks noGrp="1"/>
          </p:cNvSpPr>
          <p:nvPr>
            <p:ph sz="quarter" idx="16" hasCustomPrompt="1"/>
          </p:nvPr>
        </p:nvSpPr>
        <p:spPr>
          <a:xfrm>
            <a:off x="5115278" y="1417638"/>
            <a:ext cx="4647848" cy="2989262"/>
          </a:xfrm>
        </p:spPr>
        <p:txBody>
          <a:bodyPr/>
          <a:lstStyle/>
          <a:p>
            <a:pPr lvl="0"/>
            <a:r>
              <a:rPr lang="sv-SE" noProof="0" dirty="0" smtClean="0"/>
              <a:t>Klicka på en ikon för att lägga till bildmaterial</a:t>
            </a:r>
            <a:endParaRPr lang="sv-SE" noProof="0" dirty="0"/>
          </a:p>
        </p:txBody>
      </p:sp>
      <p:sp>
        <p:nvSpPr>
          <p:cNvPr id="6" name="Platshållare för innehåll 5"/>
          <p:cNvSpPr>
            <a:spLocks noGrp="1"/>
          </p:cNvSpPr>
          <p:nvPr>
            <p:ph sz="quarter" idx="15" hasCustomPrompt="1"/>
          </p:nvPr>
        </p:nvSpPr>
        <p:spPr>
          <a:xfrm>
            <a:off x="359834" y="1417638"/>
            <a:ext cx="4647848" cy="2989262"/>
          </a:xfrm>
        </p:spPr>
        <p:txBody>
          <a:bodyPr/>
          <a:lstStyle/>
          <a:p>
            <a:pPr lvl="0"/>
            <a:r>
              <a:rPr lang="sv-SE" noProof="0" dirty="0" smtClean="0"/>
              <a:t>Klicka på en ikon för att lägga till bildmaterial</a:t>
            </a:r>
            <a:endParaRPr lang="sv-SE" noProof="0" dirty="0"/>
          </a:p>
        </p:txBody>
      </p:sp>
      <p:sp>
        <p:nvSpPr>
          <p:cNvPr id="7" name="Rubrik 1"/>
          <p:cNvSpPr>
            <a:spLocks noGrp="1"/>
          </p:cNvSpPr>
          <p:nvPr>
            <p:ph type="title" hasCustomPrompt="1"/>
          </p:nvPr>
        </p:nvSpPr>
        <p:spPr>
          <a:xfrm>
            <a:off x="359476" y="94258"/>
            <a:ext cx="9400000" cy="952500"/>
          </a:xfrm>
        </p:spPr>
        <p:txBody>
          <a:bodyPr/>
          <a:lstStyle/>
          <a:p>
            <a:r>
              <a:rPr lang="sv-SE" dirty="0" smtClean="0"/>
              <a:t>Rubrik</a:t>
            </a:r>
            <a:endParaRPr lang="sv-SE" dirty="0"/>
          </a:p>
        </p:txBody>
      </p:sp>
      <p:cxnSp>
        <p:nvCxnSpPr>
          <p:cNvPr id="8" name="Rak 7"/>
          <p:cNvCxnSpPr/>
          <p:nvPr userDrawn="1"/>
        </p:nvCxnSpPr>
        <p:spPr>
          <a:xfrm>
            <a:off x="0" y="5290914"/>
            <a:ext cx="101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390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3 bilder">
    <p:spTree>
      <p:nvGrpSpPr>
        <p:cNvPr id="1" name=""/>
        <p:cNvGrpSpPr/>
        <p:nvPr/>
      </p:nvGrpSpPr>
      <p:grpSpPr>
        <a:xfrm>
          <a:off x="0" y="0"/>
          <a:ext cx="0" cy="0"/>
          <a:chOff x="0" y="0"/>
          <a:chExt cx="0" cy="0"/>
        </a:xfrm>
      </p:grpSpPr>
      <p:sp>
        <p:nvSpPr>
          <p:cNvPr id="12" name="Platshållare för innehåll 11"/>
          <p:cNvSpPr>
            <a:spLocks noGrp="1"/>
          </p:cNvSpPr>
          <p:nvPr>
            <p:ph sz="quarter" idx="14" hasCustomPrompt="1"/>
          </p:nvPr>
        </p:nvSpPr>
        <p:spPr>
          <a:xfrm>
            <a:off x="359475" y="1114104"/>
            <a:ext cx="5969418" cy="3975644"/>
          </a:xfrm>
        </p:spPr>
        <p:txBody>
          <a:bodyPr/>
          <a:lstStyle/>
          <a:p>
            <a:pPr lvl="0"/>
            <a:r>
              <a:rPr lang="sv-SE" noProof="0" dirty="0" smtClean="0"/>
              <a:t>Klicka på en ikon för att lägga till bildmaterial</a:t>
            </a:r>
            <a:endParaRPr lang="sv-SE" noProof="0" dirty="0"/>
          </a:p>
        </p:txBody>
      </p:sp>
      <p:sp>
        <p:nvSpPr>
          <p:cNvPr id="5" name="Platshållare för bild 3"/>
          <p:cNvSpPr>
            <a:spLocks noGrp="1"/>
          </p:cNvSpPr>
          <p:nvPr>
            <p:ph type="pic" sz="quarter" idx="11"/>
          </p:nvPr>
        </p:nvSpPr>
        <p:spPr>
          <a:xfrm>
            <a:off x="6424185" y="1113558"/>
            <a:ext cx="3335291" cy="1938376"/>
          </a:xfrm>
        </p:spPr>
        <p:txBody>
          <a:bodyPr/>
          <a:lstStyle/>
          <a:p>
            <a:pPr lvl="0"/>
            <a:r>
              <a:rPr lang="sv-SE" noProof="0" smtClean="0"/>
              <a:t>Klicka på ikonen för att lägga till en bild</a:t>
            </a:r>
            <a:endParaRPr lang="sv-SE" noProof="0" dirty="0"/>
          </a:p>
        </p:txBody>
      </p:sp>
      <p:sp>
        <p:nvSpPr>
          <p:cNvPr id="7" name="Rubrik 1"/>
          <p:cNvSpPr>
            <a:spLocks noGrp="1"/>
          </p:cNvSpPr>
          <p:nvPr>
            <p:ph type="title" hasCustomPrompt="1"/>
          </p:nvPr>
        </p:nvSpPr>
        <p:spPr>
          <a:xfrm>
            <a:off x="359476" y="94258"/>
            <a:ext cx="9400000" cy="952500"/>
          </a:xfrm>
        </p:spPr>
        <p:txBody>
          <a:bodyPr/>
          <a:lstStyle/>
          <a:p>
            <a:r>
              <a:rPr lang="sv-SE" dirty="0" smtClean="0"/>
              <a:t>Rubrik</a:t>
            </a:r>
            <a:endParaRPr lang="sv-SE" dirty="0"/>
          </a:p>
        </p:txBody>
      </p:sp>
      <p:sp>
        <p:nvSpPr>
          <p:cNvPr id="9" name="Platshållare för bild 3"/>
          <p:cNvSpPr>
            <a:spLocks noGrp="1"/>
          </p:cNvSpPr>
          <p:nvPr>
            <p:ph type="pic" sz="quarter" idx="12"/>
          </p:nvPr>
        </p:nvSpPr>
        <p:spPr>
          <a:xfrm>
            <a:off x="6424185" y="3151372"/>
            <a:ext cx="3335291" cy="1938376"/>
          </a:xfrm>
        </p:spPr>
        <p:txBody>
          <a:bodyPr/>
          <a:lstStyle/>
          <a:p>
            <a:pPr lvl="0"/>
            <a:r>
              <a:rPr lang="sv-SE" noProof="0" smtClean="0"/>
              <a:t>Klicka på ikonen för att lägga till en bild</a:t>
            </a:r>
            <a:endParaRPr lang="sv-SE" noProof="0" dirty="0"/>
          </a:p>
        </p:txBody>
      </p:sp>
      <p:cxnSp>
        <p:nvCxnSpPr>
          <p:cNvPr id="8" name="Rak 7"/>
          <p:cNvCxnSpPr/>
          <p:nvPr userDrawn="1"/>
        </p:nvCxnSpPr>
        <p:spPr>
          <a:xfrm>
            <a:off x="0" y="5290914"/>
            <a:ext cx="101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179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4 bilder">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478563" y="1129308"/>
            <a:ext cx="3080000" cy="3528392"/>
          </a:xfrm>
        </p:spPr>
        <p:txBody>
          <a:bodyPr/>
          <a:lstStyle/>
          <a:p>
            <a:pPr lvl="0"/>
            <a:r>
              <a:rPr lang="sv-SE" noProof="0" smtClean="0"/>
              <a:t>Klicka på ikonen för att lägga till en bild</a:t>
            </a:r>
            <a:endParaRPr lang="sv-SE" noProof="0" dirty="0"/>
          </a:p>
        </p:txBody>
      </p:sp>
      <p:sp>
        <p:nvSpPr>
          <p:cNvPr id="5" name="Platshållare för bild 3"/>
          <p:cNvSpPr>
            <a:spLocks noGrp="1"/>
          </p:cNvSpPr>
          <p:nvPr>
            <p:ph type="pic" sz="quarter" idx="11"/>
          </p:nvPr>
        </p:nvSpPr>
        <p:spPr>
          <a:xfrm>
            <a:off x="3657751" y="1129309"/>
            <a:ext cx="2840000" cy="1715069"/>
          </a:xfrm>
        </p:spPr>
        <p:txBody>
          <a:bodyPr/>
          <a:lstStyle/>
          <a:p>
            <a:pPr lvl="0"/>
            <a:r>
              <a:rPr lang="sv-SE" noProof="0" smtClean="0"/>
              <a:t>Klicka på ikonen för att lägga till en bild</a:t>
            </a:r>
            <a:endParaRPr lang="sv-SE" noProof="0"/>
          </a:p>
        </p:txBody>
      </p:sp>
      <p:sp>
        <p:nvSpPr>
          <p:cNvPr id="8" name="Rubrik 1"/>
          <p:cNvSpPr>
            <a:spLocks noGrp="1"/>
          </p:cNvSpPr>
          <p:nvPr>
            <p:ph type="title" hasCustomPrompt="1"/>
          </p:nvPr>
        </p:nvSpPr>
        <p:spPr>
          <a:xfrm>
            <a:off x="359476" y="94258"/>
            <a:ext cx="9400000" cy="952500"/>
          </a:xfrm>
        </p:spPr>
        <p:txBody>
          <a:bodyPr/>
          <a:lstStyle/>
          <a:p>
            <a:r>
              <a:rPr lang="sv-SE" dirty="0" smtClean="0"/>
              <a:t>Rubrik</a:t>
            </a:r>
            <a:endParaRPr lang="sv-SE" dirty="0"/>
          </a:p>
        </p:txBody>
      </p:sp>
      <p:sp>
        <p:nvSpPr>
          <p:cNvPr id="12" name="Platshållare för bild 3"/>
          <p:cNvSpPr>
            <a:spLocks noGrp="1"/>
          </p:cNvSpPr>
          <p:nvPr>
            <p:ph type="pic" sz="quarter" idx="14"/>
          </p:nvPr>
        </p:nvSpPr>
        <p:spPr>
          <a:xfrm>
            <a:off x="3657751" y="2942209"/>
            <a:ext cx="2840000" cy="1715069"/>
          </a:xfrm>
        </p:spPr>
        <p:txBody>
          <a:bodyPr/>
          <a:lstStyle/>
          <a:p>
            <a:pPr lvl="0"/>
            <a:r>
              <a:rPr lang="sv-SE" noProof="0" smtClean="0"/>
              <a:t>Klicka på ikonen för att lägga till en bild</a:t>
            </a:r>
            <a:endParaRPr lang="sv-SE" noProof="0" dirty="0"/>
          </a:p>
        </p:txBody>
      </p:sp>
      <p:sp>
        <p:nvSpPr>
          <p:cNvPr id="13" name="Platshållare för bild 3"/>
          <p:cNvSpPr>
            <a:spLocks noGrp="1"/>
          </p:cNvSpPr>
          <p:nvPr>
            <p:ph type="pic" sz="quarter" idx="15"/>
          </p:nvPr>
        </p:nvSpPr>
        <p:spPr>
          <a:xfrm>
            <a:off x="6589860" y="1129308"/>
            <a:ext cx="3080000" cy="3528392"/>
          </a:xfrm>
        </p:spPr>
        <p:txBody>
          <a:bodyPr/>
          <a:lstStyle/>
          <a:p>
            <a:pPr lvl="0"/>
            <a:r>
              <a:rPr lang="sv-SE" noProof="0" smtClean="0"/>
              <a:t>Klicka på ikonen för att lägga till en bild</a:t>
            </a:r>
            <a:endParaRPr lang="sv-SE" noProof="0" dirty="0"/>
          </a:p>
        </p:txBody>
      </p:sp>
      <p:cxnSp>
        <p:nvCxnSpPr>
          <p:cNvPr id="10" name="Rak 9"/>
          <p:cNvCxnSpPr/>
          <p:nvPr userDrawn="1"/>
        </p:nvCxnSpPr>
        <p:spPr>
          <a:xfrm>
            <a:off x="0" y="5290914"/>
            <a:ext cx="101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165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ön avsnittsrubrik">
    <p:spTree>
      <p:nvGrpSpPr>
        <p:cNvPr id="1" name=""/>
        <p:cNvGrpSpPr/>
        <p:nvPr/>
      </p:nvGrpSpPr>
      <p:grpSpPr>
        <a:xfrm>
          <a:off x="0" y="0"/>
          <a:ext cx="0" cy="0"/>
          <a:chOff x="0" y="0"/>
          <a:chExt cx="0" cy="0"/>
        </a:xfrm>
      </p:grpSpPr>
      <p:pic>
        <p:nvPicPr>
          <p:cNvPr id="2052" name="Picture 4" descr="I:\Info\Informationsprodukter\- Pågående uppdrag -\Hampus Edström\- Grafisk profil -\Powerpoint-mall\Texturer\Grön.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
            <a:ext cx="10160000" cy="5292000"/>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text 4"/>
          <p:cNvSpPr>
            <a:spLocks noGrp="1"/>
          </p:cNvSpPr>
          <p:nvPr>
            <p:ph type="body" sz="quarter" idx="10" hasCustomPrompt="1"/>
          </p:nvPr>
        </p:nvSpPr>
        <p:spPr>
          <a:xfrm>
            <a:off x="1479848" y="1417340"/>
            <a:ext cx="7200304" cy="2230884"/>
          </a:xfrm>
        </p:spPr>
        <p:txBody>
          <a:bodyPr anchor="ctr"/>
          <a:lstStyle>
            <a:lvl1pPr marL="0" marR="0" indent="0" algn="ctr" defTabSz="1015990" rtl="0" eaLnBrk="1" fontAlgn="base" latinLnBrk="0" hangingPunct="1">
              <a:lnSpc>
                <a:spcPct val="100000"/>
              </a:lnSpc>
              <a:spcBef>
                <a:spcPts val="0"/>
              </a:spcBef>
              <a:spcAft>
                <a:spcPts val="2000"/>
              </a:spcAft>
              <a:buClr>
                <a:schemeClr val="bg2"/>
              </a:buClr>
              <a:buSzPct val="120000"/>
              <a:buFontTx/>
              <a:buNone/>
              <a:tabLst/>
              <a:defRPr sz="3556" b="1" spc="-89" baseline="0">
                <a:solidFill>
                  <a:schemeClr val="tx1">
                    <a:lumMod val="90000"/>
                    <a:lumOff val="10000"/>
                  </a:schemeClr>
                </a:solidFill>
              </a:defRPr>
            </a:lvl1pPr>
          </a:lstStyle>
          <a:p>
            <a:pPr marL="0" marR="0" lvl="0" indent="0" algn="ctr" defTabSz="1015990" rtl="0" eaLnBrk="1" fontAlgn="base" latinLnBrk="0" hangingPunct="1">
              <a:lnSpc>
                <a:spcPct val="100000"/>
              </a:lnSpc>
              <a:spcBef>
                <a:spcPct val="20000"/>
              </a:spcBef>
              <a:spcAft>
                <a:spcPct val="20000"/>
              </a:spcAft>
              <a:buClr>
                <a:schemeClr val="bg2"/>
              </a:buClr>
              <a:buSzPct val="120000"/>
              <a:buFontTx/>
              <a:buNone/>
              <a:tabLst/>
              <a:defRPr/>
            </a:pPr>
            <a:r>
              <a:rPr lang="sv-SE" dirty="0" smtClean="0"/>
              <a:t>Rubrik</a:t>
            </a:r>
          </a:p>
        </p:txBody>
      </p:sp>
    </p:spTree>
    <p:extLst>
      <p:ext uri="{BB962C8B-B14F-4D97-AF65-F5344CB8AC3E}">
        <p14:creationId xmlns:p14="http://schemas.microsoft.com/office/powerpoint/2010/main" val="1430707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osa avsnittsrubrik">
    <p:spTree>
      <p:nvGrpSpPr>
        <p:cNvPr id="1" name=""/>
        <p:cNvGrpSpPr/>
        <p:nvPr/>
      </p:nvGrpSpPr>
      <p:grpSpPr>
        <a:xfrm>
          <a:off x="0" y="0"/>
          <a:ext cx="0" cy="0"/>
          <a:chOff x="0" y="0"/>
          <a:chExt cx="0" cy="0"/>
        </a:xfrm>
      </p:grpSpPr>
      <p:pic>
        <p:nvPicPr>
          <p:cNvPr id="1027" name="Picture 3" descr="I:\Info\Informationsprodukter\- Pågående uppdrag -\Hampus Edström\- Grafisk profil -\Powerpoint-mall\Texturer\Rosa.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9" y="-2"/>
            <a:ext cx="10157731" cy="5292000"/>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text 4"/>
          <p:cNvSpPr>
            <a:spLocks noGrp="1"/>
          </p:cNvSpPr>
          <p:nvPr>
            <p:ph type="body" sz="quarter" idx="10" hasCustomPrompt="1"/>
          </p:nvPr>
        </p:nvSpPr>
        <p:spPr>
          <a:xfrm>
            <a:off x="1479848" y="1417340"/>
            <a:ext cx="7200304" cy="2230884"/>
          </a:xfrm>
        </p:spPr>
        <p:txBody>
          <a:bodyPr anchor="ctr"/>
          <a:lstStyle>
            <a:lvl1pPr marL="0" marR="0" indent="0" algn="ctr" defTabSz="1015990" rtl="0" eaLnBrk="1" fontAlgn="base" latinLnBrk="0" hangingPunct="1">
              <a:lnSpc>
                <a:spcPct val="100000"/>
              </a:lnSpc>
              <a:spcBef>
                <a:spcPts val="0"/>
              </a:spcBef>
              <a:spcAft>
                <a:spcPts val="2000"/>
              </a:spcAft>
              <a:buClr>
                <a:schemeClr val="bg2"/>
              </a:buClr>
              <a:buSzPct val="120000"/>
              <a:buFontTx/>
              <a:buNone/>
              <a:tabLst/>
              <a:defRPr sz="3556" b="1" spc="-89" baseline="0">
                <a:solidFill>
                  <a:schemeClr val="tx1">
                    <a:lumMod val="90000"/>
                    <a:lumOff val="10000"/>
                  </a:schemeClr>
                </a:solidFill>
              </a:defRPr>
            </a:lvl1pPr>
          </a:lstStyle>
          <a:p>
            <a:pPr marL="0" marR="0" lvl="0" indent="0" algn="ctr" defTabSz="1015990" rtl="0" eaLnBrk="1" fontAlgn="base" latinLnBrk="0" hangingPunct="1">
              <a:lnSpc>
                <a:spcPct val="100000"/>
              </a:lnSpc>
              <a:spcBef>
                <a:spcPct val="20000"/>
              </a:spcBef>
              <a:spcAft>
                <a:spcPct val="20000"/>
              </a:spcAft>
              <a:buClr>
                <a:schemeClr val="bg2"/>
              </a:buClr>
              <a:buSzPct val="120000"/>
              <a:buFontTx/>
              <a:buNone/>
              <a:tabLst/>
              <a:defRPr/>
            </a:pPr>
            <a:r>
              <a:rPr lang="sv-SE" dirty="0" smtClean="0"/>
              <a:t>Rubrik</a:t>
            </a:r>
          </a:p>
        </p:txBody>
      </p:sp>
    </p:spTree>
    <p:extLst>
      <p:ext uri="{BB962C8B-B14F-4D97-AF65-F5344CB8AC3E}">
        <p14:creationId xmlns:p14="http://schemas.microsoft.com/office/powerpoint/2010/main" val="732794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nd avsnittsrubrik">
    <p:spTree>
      <p:nvGrpSpPr>
        <p:cNvPr id="1" name=""/>
        <p:cNvGrpSpPr/>
        <p:nvPr/>
      </p:nvGrpSpPr>
      <p:grpSpPr>
        <a:xfrm>
          <a:off x="0" y="0"/>
          <a:ext cx="0" cy="0"/>
          <a:chOff x="0" y="0"/>
          <a:chExt cx="0" cy="0"/>
        </a:xfrm>
      </p:grpSpPr>
      <p:pic>
        <p:nvPicPr>
          <p:cNvPr id="3075" name="Picture 3" descr="I:\Info\Informationsprodukter\- Pågående uppdrag -\Hampus Edström\- Grafisk profil -\Powerpoint-mall\Texturer\Sand.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10160000" cy="5292000"/>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text 4"/>
          <p:cNvSpPr>
            <a:spLocks noGrp="1"/>
          </p:cNvSpPr>
          <p:nvPr>
            <p:ph type="body" sz="quarter" idx="10" hasCustomPrompt="1"/>
          </p:nvPr>
        </p:nvSpPr>
        <p:spPr>
          <a:xfrm>
            <a:off x="1479848" y="1417340"/>
            <a:ext cx="7200304" cy="2230884"/>
          </a:xfrm>
        </p:spPr>
        <p:txBody>
          <a:bodyPr anchor="ctr"/>
          <a:lstStyle>
            <a:lvl1pPr marL="0" marR="0" indent="0" algn="ctr" defTabSz="1015990" rtl="0" eaLnBrk="1" fontAlgn="base" latinLnBrk="0" hangingPunct="1">
              <a:lnSpc>
                <a:spcPct val="100000"/>
              </a:lnSpc>
              <a:spcBef>
                <a:spcPts val="0"/>
              </a:spcBef>
              <a:spcAft>
                <a:spcPts val="2000"/>
              </a:spcAft>
              <a:buClr>
                <a:schemeClr val="bg2"/>
              </a:buClr>
              <a:buSzPct val="120000"/>
              <a:buFontTx/>
              <a:buNone/>
              <a:tabLst/>
              <a:defRPr sz="3556" b="1" spc="-89" baseline="0">
                <a:solidFill>
                  <a:schemeClr val="tx1">
                    <a:lumMod val="90000"/>
                    <a:lumOff val="10000"/>
                  </a:schemeClr>
                </a:solidFill>
              </a:defRPr>
            </a:lvl1pPr>
          </a:lstStyle>
          <a:p>
            <a:pPr marL="0" marR="0" lvl="0" indent="0" algn="ctr" defTabSz="1015990" rtl="0" eaLnBrk="1" fontAlgn="base" latinLnBrk="0" hangingPunct="1">
              <a:lnSpc>
                <a:spcPct val="100000"/>
              </a:lnSpc>
              <a:spcBef>
                <a:spcPct val="20000"/>
              </a:spcBef>
              <a:spcAft>
                <a:spcPct val="20000"/>
              </a:spcAft>
              <a:buClr>
                <a:schemeClr val="bg2"/>
              </a:buClr>
              <a:buSzPct val="120000"/>
              <a:buFontTx/>
              <a:buNone/>
              <a:tabLst/>
              <a:defRPr/>
            </a:pPr>
            <a:r>
              <a:rPr lang="sv-SE" dirty="0" smtClean="0"/>
              <a:t>Rubrik</a:t>
            </a:r>
          </a:p>
        </p:txBody>
      </p:sp>
    </p:spTree>
    <p:extLst>
      <p:ext uri="{BB962C8B-B14F-4D97-AF65-F5344CB8AC3E}">
        <p14:creationId xmlns:p14="http://schemas.microsoft.com/office/powerpoint/2010/main" val="379893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å avsnittsrubrik">
    <p:spTree>
      <p:nvGrpSpPr>
        <p:cNvPr id="1" name=""/>
        <p:cNvGrpSpPr/>
        <p:nvPr/>
      </p:nvGrpSpPr>
      <p:grpSpPr>
        <a:xfrm>
          <a:off x="0" y="0"/>
          <a:ext cx="0" cy="0"/>
          <a:chOff x="0" y="0"/>
          <a:chExt cx="0" cy="0"/>
        </a:xfrm>
      </p:grpSpPr>
      <p:pic>
        <p:nvPicPr>
          <p:cNvPr id="4098" name="Picture 2" descr="I:\Info\Informationsprodukter\- Pågående uppdrag -\Hampus Edström\- Grafisk profil -\Powerpoint-mall\Texturer\Blå.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0160000" cy="5292000"/>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text 4"/>
          <p:cNvSpPr>
            <a:spLocks noGrp="1"/>
          </p:cNvSpPr>
          <p:nvPr>
            <p:ph type="body" sz="quarter" idx="10" hasCustomPrompt="1"/>
          </p:nvPr>
        </p:nvSpPr>
        <p:spPr>
          <a:xfrm>
            <a:off x="1479848" y="1417340"/>
            <a:ext cx="7200304" cy="2230884"/>
          </a:xfrm>
        </p:spPr>
        <p:txBody>
          <a:bodyPr anchor="ctr"/>
          <a:lstStyle>
            <a:lvl1pPr marL="0" marR="0" indent="0" algn="ctr" defTabSz="1015990" rtl="0" eaLnBrk="1" fontAlgn="base" latinLnBrk="0" hangingPunct="1">
              <a:lnSpc>
                <a:spcPct val="100000"/>
              </a:lnSpc>
              <a:spcBef>
                <a:spcPts val="0"/>
              </a:spcBef>
              <a:spcAft>
                <a:spcPts val="2000"/>
              </a:spcAft>
              <a:buClr>
                <a:schemeClr val="bg2"/>
              </a:buClr>
              <a:buSzPct val="120000"/>
              <a:buFontTx/>
              <a:buNone/>
              <a:tabLst/>
              <a:defRPr sz="3556" b="1" spc="-89" baseline="0">
                <a:solidFill>
                  <a:schemeClr val="tx1">
                    <a:lumMod val="90000"/>
                    <a:lumOff val="10000"/>
                  </a:schemeClr>
                </a:solidFill>
              </a:defRPr>
            </a:lvl1pPr>
          </a:lstStyle>
          <a:p>
            <a:pPr marL="0" marR="0" lvl="0" indent="0" algn="ctr" defTabSz="1015990" rtl="0" eaLnBrk="1" fontAlgn="base" latinLnBrk="0" hangingPunct="1">
              <a:lnSpc>
                <a:spcPct val="100000"/>
              </a:lnSpc>
              <a:spcBef>
                <a:spcPct val="20000"/>
              </a:spcBef>
              <a:spcAft>
                <a:spcPct val="20000"/>
              </a:spcAft>
              <a:buClr>
                <a:schemeClr val="bg2"/>
              </a:buClr>
              <a:buSzPct val="120000"/>
              <a:buFontTx/>
              <a:buNone/>
              <a:tabLst/>
              <a:defRPr/>
            </a:pPr>
            <a:r>
              <a:rPr lang="sv-SE" dirty="0" smtClean="0"/>
              <a:t>Rubrik</a:t>
            </a:r>
          </a:p>
        </p:txBody>
      </p:sp>
    </p:spTree>
    <p:extLst>
      <p:ext uri="{BB962C8B-B14F-4D97-AF65-F5344CB8AC3E}">
        <p14:creationId xmlns:p14="http://schemas.microsoft.com/office/powerpoint/2010/main" val="562605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ul avsnittsrubrik">
    <p:spTree>
      <p:nvGrpSpPr>
        <p:cNvPr id="1" name=""/>
        <p:cNvGrpSpPr/>
        <p:nvPr/>
      </p:nvGrpSpPr>
      <p:grpSpPr>
        <a:xfrm>
          <a:off x="0" y="0"/>
          <a:ext cx="0" cy="0"/>
          <a:chOff x="0" y="0"/>
          <a:chExt cx="0" cy="0"/>
        </a:xfrm>
      </p:grpSpPr>
      <p:pic>
        <p:nvPicPr>
          <p:cNvPr id="5" name="Picture 3" descr="I:\Info\Informationsprodukter\- Pågående uppdrag -\Hampus Edström\- Grafisk profil -\Powerpoint-mall\Texturer\Gul.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0" cy="5292000"/>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text 4"/>
          <p:cNvSpPr>
            <a:spLocks noGrp="1"/>
          </p:cNvSpPr>
          <p:nvPr>
            <p:ph type="body" sz="quarter" idx="10" hasCustomPrompt="1"/>
          </p:nvPr>
        </p:nvSpPr>
        <p:spPr>
          <a:xfrm>
            <a:off x="1479848" y="1417340"/>
            <a:ext cx="7200304" cy="2230884"/>
          </a:xfrm>
        </p:spPr>
        <p:txBody>
          <a:bodyPr anchor="ctr"/>
          <a:lstStyle>
            <a:lvl1pPr marL="0" marR="0" indent="0" algn="ctr" defTabSz="1015990" rtl="0" eaLnBrk="1" fontAlgn="base" latinLnBrk="0" hangingPunct="1">
              <a:lnSpc>
                <a:spcPct val="100000"/>
              </a:lnSpc>
              <a:spcBef>
                <a:spcPts val="0"/>
              </a:spcBef>
              <a:spcAft>
                <a:spcPts val="2000"/>
              </a:spcAft>
              <a:buClr>
                <a:schemeClr val="bg2"/>
              </a:buClr>
              <a:buSzPct val="120000"/>
              <a:buFontTx/>
              <a:buNone/>
              <a:tabLst/>
              <a:defRPr sz="3556" b="1" spc="-89" baseline="0">
                <a:solidFill>
                  <a:schemeClr val="tx1">
                    <a:lumMod val="90000"/>
                    <a:lumOff val="10000"/>
                  </a:schemeClr>
                </a:solidFill>
              </a:defRPr>
            </a:lvl1pPr>
          </a:lstStyle>
          <a:p>
            <a:pPr marL="0" marR="0" lvl="0" indent="0" algn="ctr" defTabSz="1015990" rtl="0" eaLnBrk="1" fontAlgn="base" latinLnBrk="0" hangingPunct="1">
              <a:lnSpc>
                <a:spcPct val="100000"/>
              </a:lnSpc>
              <a:spcBef>
                <a:spcPct val="20000"/>
              </a:spcBef>
              <a:spcAft>
                <a:spcPct val="20000"/>
              </a:spcAft>
              <a:buClr>
                <a:schemeClr val="bg2"/>
              </a:buClr>
              <a:buSzPct val="120000"/>
              <a:buFontTx/>
              <a:buNone/>
              <a:tabLst/>
              <a:defRPr/>
            </a:pPr>
            <a:r>
              <a:rPr lang="sv-SE" dirty="0" smtClean="0"/>
              <a:t>Rubrik</a:t>
            </a:r>
          </a:p>
        </p:txBody>
      </p:sp>
    </p:spTree>
    <p:extLst>
      <p:ext uri="{BB962C8B-B14F-4D97-AF65-F5344CB8AC3E}">
        <p14:creationId xmlns:p14="http://schemas.microsoft.com/office/powerpoint/2010/main" val="412292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text 6"/>
          <p:cNvSpPr>
            <a:spLocks noGrp="1"/>
          </p:cNvSpPr>
          <p:nvPr>
            <p:ph type="body" sz="quarter" idx="12"/>
          </p:nvPr>
        </p:nvSpPr>
        <p:spPr>
          <a:xfrm>
            <a:off x="359834" y="1098550"/>
            <a:ext cx="7200194" cy="3919538"/>
          </a:xfrm>
        </p:spPr>
        <p:txBody>
          <a:bodyPr/>
          <a:lstStyle/>
          <a:p>
            <a:pPr lvl="0"/>
            <a:r>
              <a:rPr lang="sv-SE" smtClean="0"/>
              <a:t>Klicka här för att ändra format på bakgrundstexten</a:t>
            </a:r>
          </a:p>
          <a:p>
            <a:pPr lvl="1"/>
            <a:r>
              <a:rPr lang="sv-SE" smtClean="0"/>
              <a:t>Nivå två</a:t>
            </a:r>
          </a:p>
          <a:p>
            <a:pPr lvl="2"/>
            <a:r>
              <a:rPr lang="sv-SE" smtClean="0"/>
              <a:t>Nivå tre</a:t>
            </a:r>
          </a:p>
        </p:txBody>
      </p:sp>
      <p:sp>
        <p:nvSpPr>
          <p:cNvPr id="2" name="Rubrik 1"/>
          <p:cNvSpPr>
            <a:spLocks noGrp="1"/>
          </p:cNvSpPr>
          <p:nvPr>
            <p:ph type="title" hasCustomPrompt="1"/>
          </p:nvPr>
        </p:nvSpPr>
        <p:spPr>
          <a:xfrm>
            <a:off x="359476" y="93028"/>
            <a:ext cx="9400000" cy="952500"/>
          </a:xfrm>
        </p:spPr>
        <p:txBody>
          <a:bodyPr/>
          <a:lstStyle>
            <a:lvl1pPr>
              <a:defRPr baseline="0"/>
            </a:lvl1pPr>
          </a:lstStyle>
          <a:p>
            <a:r>
              <a:rPr lang="sv-SE" dirty="0" smtClean="0"/>
              <a:t>Rubrik</a:t>
            </a:r>
            <a:endParaRPr lang="sv-SE" dirty="0"/>
          </a:p>
        </p:txBody>
      </p:sp>
      <p:cxnSp>
        <p:nvCxnSpPr>
          <p:cNvPr id="5" name="Rak 4"/>
          <p:cNvCxnSpPr/>
          <p:nvPr userDrawn="1"/>
        </p:nvCxnSpPr>
        <p:spPr>
          <a:xfrm>
            <a:off x="0" y="5290914"/>
            <a:ext cx="101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52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359834" y="1504951"/>
            <a:ext cx="7200194" cy="3584575"/>
          </a:xfrm>
        </p:spPr>
        <p:txBody>
          <a:bodyPr/>
          <a:lstStyle/>
          <a:p>
            <a:pPr lvl="0"/>
            <a:r>
              <a:rPr lang="sv-SE" smtClean="0"/>
              <a:t>Klicka här för att ändra format på bakgrundstexten</a:t>
            </a:r>
          </a:p>
          <a:p>
            <a:pPr lvl="1"/>
            <a:r>
              <a:rPr lang="sv-SE" smtClean="0"/>
              <a:t>Nivå två</a:t>
            </a:r>
          </a:p>
          <a:p>
            <a:pPr lvl="2"/>
            <a:r>
              <a:rPr lang="sv-SE" smtClean="0"/>
              <a:t>Nivå tre</a:t>
            </a:r>
          </a:p>
        </p:txBody>
      </p:sp>
      <p:sp>
        <p:nvSpPr>
          <p:cNvPr id="2" name="Rubrik 1"/>
          <p:cNvSpPr>
            <a:spLocks noGrp="1"/>
          </p:cNvSpPr>
          <p:nvPr>
            <p:ph type="title" hasCustomPrompt="1"/>
          </p:nvPr>
        </p:nvSpPr>
        <p:spPr>
          <a:xfrm>
            <a:off x="359476" y="93028"/>
            <a:ext cx="9400000" cy="952500"/>
          </a:xfrm>
        </p:spPr>
        <p:txBody>
          <a:bodyPr/>
          <a:lstStyle>
            <a:lvl1pPr>
              <a:defRPr/>
            </a:lvl1pPr>
          </a:lstStyle>
          <a:p>
            <a:r>
              <a:rPr lang="sv-SE" dirty="0" smtClean="0"/>
              <a:t>Rubrik</a:t>
            </a:r>
            <a:endParaRPr lang="sv-SE" dirty="0"/>
          </a:p>
        </p:txBody>
      </p:sp>
      <p:sp>
        <p:nvSpPr>
          <p:cNvPr id="5" name="Platshållare för text 7"/>
          <p:cNvSpPr>
            <a:spLocks noGrp="1"/>
          </p:cNvSpPr>
          <p:nvPr>
            <p:ph type="body" sz="quarter" idx="11" hasCustomPrompt="1"/>
          </p:nvPr>
        </p:nvSpPr>
        <p:spPr>
          <a:xfrm>
            <a:off x="359476" y="1095401"/>
            <a:ext cx="9361040" cy="360040"/>
          </a:xfrm>
        </p:spPr>
        <p:txBody>
          <a:bodyPr/>
          <a:lstStyle>
            <a:lvl1pPr marL="0" indent="0">
              <a:buNone/>
              <a:defRPr b="1" spc="-22" baseline="0">
                <a:solidFill>
                  <a:schemeClr val="tx1">
                    <a:lumMod val="90000"/>
                    <a:lumOff val="10000"/>
                  </a:schemeClr>
                </a:solidFill>
              </a:defRPr>
            </a:lvl1pPr>
            <a:lvl2pPr>
              <a:defRPr b="1"/>
            </a:lvl2pPr>
            <a:lvl3pPr>
              <a:defRPr b="1"/>
            </a:lvl3pPr>
            <a:lvl4pPr>
              <a:defRPr sz="1778" b="1"/>
            </a:lvl4pPr>
            <a:lvl5pPr>
              <a:defRPr sz="1778" b="1"/>
            </a:lvl5pPr>
          </a:lstStyle>
          <a:p>
            <a:pPr lvl="0"/>
            <a:r>
              <a:rPr lang="sv-SE" dirty="0" smtClean="0"/>
              <a:t>Underrubrik</a:t>
            </a:r>
          </a:p>
        </p:txBody>
      </p:sp>
      <p:cxnSp>
        <p:nvCxnSpPr>
          <p:cNvPr id="6" name="Rak 5"/>
          <p:cNvCxnSpPr/>
          <p:nvPr userDrawn="1"/>
        </p:nvCxnSpPr>
        <p:spPr>
          <a:xfrm>
            <a:off x="0" y="5290914"/>
            <a:ext cx="101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01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under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59476" y="93028"/>
            <a:ext cx="9400000" cy="952500"/>
          </a:xfrm>
        </p:spPr>
        <p:txBody>
          <a:bodyPr/>
          <a:lstStyle/>
          <a:p>
            <a:r>
              <a:rPr lang="sv-SE" dirty="0" smtClean="0"/>
              <a:t>Rubrik</a:t>
            </a:r>
            <a:endParaRPr lang="sv-SE" dirty="0"/>
          </a:p>
        </p:txBody>
      </p:sp>
      <p:sp>
        <p:nvSpPr>
          <p:cNvPr id="5" name="Platshållare för text 7"/>
          <p:cNvSpPr>
            <a:spLocks noGrp="1"/>
          </p:cNvSpPr>
          <p:nvPr>
            <p:ph type="body" sz="quarter" idx="11" hasCustomPrompt="1"/>
          </p:nvPr>
        </p:nvSpPr>
        <p:spPr>
          <a:xfrm>
            <a:off x="359475" y="1095401"/>
            <a:ext cx="8240916" cy="36004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39998" indent="-239998">
              <a:buNone/>
              <a:defRPr lang="sv-SE" b="1" spc="-22" baseline="0" dirty="0" smtClean="0"/>
            </a:lvl1pPr>
          </a:lstStyle>
          <a:p>
            <a:pPr marL="0" lvl="0" indent="0"/>
            <a:r>
              <a:rPr lang="sv-SE" dirty="0" smtClean="0"/>
              <a:t>Underrubrik</a:t>
            </a:r>
          </a:p>
        </p:txBody>
      </p:sp>
      <p:cxnSp>
        <p:nvCxnSpPr>
          <p:cNvPr id="6" name="Rak 5"/>
          <p:cNvCxnSpPr/>
          <p:nvPr userDrawn="1"/>
        </p:nvCxnSpPr>
        <p:spPr>
          <a:xfrm>
            <a:off x="0" y="5290914"/>
            <a:ext cx="101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9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59476" y="93028"/>
            <a:ext cx="9400000" cy="952500"/>
          </a:xfrm>
        </p:spPr>
        <p:txBody>
          <a:bodyPr/>
          <a:lstStyle/>
          <a:p>
            <a:r>
              <a:rPr lang="sv-SE" dirty="0" smtClean="0"/>
              <a:t>Rubrik</a:t>
            </a:r>
            <a:endParaRPr lang="sv-SE" dirty="0"/>
          </a:p>
        </p:txBody>
      </p:sp>
      <p:cxnSp>
        <p:nvCxnSpPr>
          <p:cNvPr id="5" name="Rak 4"/>
          <p:cNvCxnSpPr/>
          <p:nvPr userDrawn="1"/>
        </p:nvCxnSpPr>
        <p:spPr>
          <a:xfrm>
            <a:off x="0" y="5290914"/>
            <a:ext cx="101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49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layout">
    <p:spTree>
      <p:nvGrpSpPr>
        <p:cNvPr id="1" name=""/>
        <p:cNvGrpSpPr/>
        <p:nvPr/>
      </p:nvGrpSpPr>
      <p:grpSpPr>
        <a:xfrm>
          <a:off x="0" y="0"/>
          <a:ext cx="0" cy="0"/>
          <a:chOff x="0" y="0"/>
          <a:chExt cx="0" cy="0"/>
        </a:xfrm>
      </p:grpSpPr>
      <p:cxnSp>
        <p:nvCxnSpPr>
          <p:cNvPr id="3" name="Rak 2"/>
          <p:cNvCxnSpPr/>
          <p:nvPr userDrawn="1"/>
        </p:nvCxnSpPr>
        <p:spPr>
          <a:xfrm>
            <a:off x="0" y="5290914"/>
            <a:ext cx="101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43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och liggande bild">
    <p:spTree>
      <p:nvGrpSpPr>
        <p:cNvPr id="1" name=""/>
        <p:cNvGrpSpPr/>
        <p:nvPr/>
      </p:nvGrpSpPr>
      <p:grpSpPr>
        <a:xfrm>
          <a:off x="0" y="0"/>
          <a:ext cx="0" cy="0"/>
          <a:chOff x="0" y="0"/>
          <a:chExt cx="0" cy="0"/>
        </a:xfrm>
      </p:grpSpPr>
      <p:sp>
        <p:nvSpPr>
          <p:cNvPr id="11" name="Platshållare för text 10"/>
          <p:cNvSpPr>
            <a:spLocks noGrp="1"/>
          </p:cNvSpPr>
          <p:nvPr>
            <p:ph type="body" sz="quarter" idx="14"/>
          </p:nvPr>
        </p:nvSpPr>
        <p:spPr>
          <a:xfrm>
            <a:off x="359834" y="1098550"/>
            <a:ext cx="5199944" cy="3919538"/>
          </a:xfrm>
        </p:spPr>
        <p:txBody>
          <a:bodyPr/>
          <a:lstStyle/>
          <a:p>
            <a:pPr lvl="0"/>
            <a:r>
              <a:rPr lang="sv-SE" smtClean="0"/>
              <a:t>Klicka här för att ändra format på bakgrundstexten</a:t>
            </a:r>
          </a:p>
          <a:p>
            <a:pPr lvl="1"/>
            <a:r>
              <a:rPr lang="sv-SE" smtClean="0"/>
              <a:t>Nivå två</a:t>
            </a:r>
          </a:p>
          <a:p>
            <a:pPr lvl="2"/>
            <a:r>
              <a:rPr lang="sv-SE" smtClean="0"/>
              <a:t>Nivå tre</a:t>
            </a:r>
          </a:p>
        </p:txBody>
      </p:sp>
      <p:sp>
        <p:nvSpPr>
          <p:cNvPr id="4" name="Platshållare för innehåll 3"/>
          <p:cNvSpPr>
            <a:spLocks noGrp="1"/>
          </p:cNvSpPr>
          <p:nvPr>
            <p:ph sz="quarter" idx="12" hasCustomPrompt="1"/>
          </p:nvPr>
        </p:nvSpPr>
        <p:spPr>
          <a:xfrm>
            <a:off x="5739706" y="1213387"/>
            <a:ext cx="3919361" cy="2592387"/>
          </a:xfrm>
        </p:spPr>
        <p:txBody>
          <a:bodyPr/>
          <a:lstStyle>
            <a:lvl1pPr>
              <a:defRPr/>
            </a:lvl1pPr>
          </a:lstStyle>
          <a:p>
            <a:pPr lvl="0"/>
            <a:r>
              <a:rPr lang="sv-SE" noProof="0" dirty="0" smtClean="0"/>
              <a:t>Klicka på en ikon för att lägga till liggande bildmaterial</a:t>
            </a:r>
            <a:endParaRPr lang="sv-SE" noProof="0" dirty="0"/>
          </a:p>
        </p:txBody>
      </p:sp>
      <p:sp>
        <p:nvSpPr>
          <p:cNvPr id="2" name="Rubrik 1"/>
          <p:cNvSpPr>
            <a:spLocks noGrp="1"/>
          </p:cNvSpPr>
          <p:nvPr>
            <p:ph type="title" hasCustomPrompt="1"/>
          </p:nvPr>
        </p:nvSpPr>
        <p:spPr>
          <a:xfrm>
            <a:off x="359476" y="93028"/>
            <a:ext cx="9400000" cy="952500"/>
          </a:xfrm>
        </p:spPr>
        <p:txBody>
          <a:bodyPr/>
          <a:lstStyle/>
          <a:p>
            <a:r>
              <a:rPr lang="sv-SE" dirty="0" smtClean="0"/>
              <a:t>Rubrik</a:t>
            </a:r>
            <a:endParaRPr lang="sv-SE" dirty="0"/>
          </a:p>
        </p:txBody>
      </p:sp>
      <p:cxnSp>
        <p:nvCxnSpPr>
          <p:cNvPr id="6" name="Rak 5"/>
          <p:cNvCxnSpPr/>
          <p:nvPr userDrawn="1"/>
        </p:nvCxnSpPr>
        <p:spPr>
          <a:xfrm>
            <a:off x="0" y="5290914"/>
            <a:ext cx="101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19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och stående bild">
    <p:spTree>
      <p:nvGrpSpPr>
        <p:cNvPr id="1" name=""/>
        <p:cNvGrpSpPr/>
        <p:nvPr/>
      </p:nvGrpSpPr>
      <p:grpSpPr>
        <a:xfrm>
          <a:off x="0" y="0"/>
          <a:ext cx="0" cy="0"/>
          <a:chOff x="0" y="0"/>
          <a:chExt cx="0" cy="0"/>
        </a:xfrm>
      </p:grpSpPr>
      <p:sp>
        <p:nvSpPr>
          <p:cNvPr id="11" name="Platshållare för text 10"/>
          <p:cNvSpPr>
            <a:spLocks noGrp="1"/>
          </p:cNvSpPr>
          <p:nvPr>
            <p:ph type="body" sz="quarter" idx="14"/>
          </p:nvPr>
        </p:nvSpPr>
        <p:spPr>
          <a:xfrm>
            <a:off x="359833" y="1098550"/>
            <a:ext cx="6159500" cy="3919538"/>
          </a:xfrm>
        </p:spPr>
        <p:txBody>
          <a:bodyPr/>
          <a:lstStyle/>
          <a:p>
            <a:pPr lvl="0"/>
            <a:r>
              <a:rPr lang="sv-SE" smtClean="0"/>
              <a:t>Klicka här för att ändra format på bakgrundstexten</a:t>
            </a:r>
          </a:p>
          <a:p>
            <a:pPr lvl="1"/>
            <a:r>
              <a:rPr lang="sv-SE" smtClean="0"/>
              <a:t>Nivå två</a:t>
            </a:r>
          </a:p>
          <a:p>
            <a:pPr lvl="2"/>
            <a:r>
              <a:rPr lang="sv-SE" smtClean="0"/>
              <a:t>Nivå tre</a:t>
            </a:r>
          </a:p>
        </p:txBody>
      </p:sp>
      <p:sp>
        <p:nvSpPr>
          <p:cNvPr id="4" name="Platshållare för innehåll 3"/>
          <p:cNvSpPr>
            <a:spLocks noGrp="1"/>
          </p:cNvSpPr>
          <p:nvPr>
            <p:ph sz="quarter" idx="12" hasCustomPrompt="1"/>
          </p:nvPr>
        </p:nvSpPr>
        <p:spPr>
          <a:xfrm>
            <a:off x="6697487" y="1214438"/>
            <a:ext cx="2959806" cy="3371850"/>
          </a:xfrm>
        </p:spPr>
        <p:txBody>
          <a:bodyPr/>
          <a:lstStyle>
            <a:lvl1pPr>
              <a:defRPr/>
            </a:lvl1pPr>
          </a:lstStyle>
          <a:p>
            <a:pPr lvl="0"/>
            <a:r>
              <a:rPr lang="sv-SE" noProof="0" dirty="0" smtClean="0"/>
              <a:t>Klicka på en ikon för att lägga till stående bildmaterial</a:t>
            </a:r>
            <a:endParaRPr lang="sv-SE" noProof="0" dirty="0"/>
          </a:p>
        </p:txBody>
      </p:sp>
      <p:sp>
        <p:nvSpPr>
          <p:cNvPr id="2" name="Rubrik 1"/>
          <p:cNvSpPr>
            <a:spLocks noGrp="1"/>
          </p:cNvSpPr>
          <p:nvPr>
            <p:ph type="title" hasCustomPrompt="1"/>
          </p:nvPr>
        </p:nvSpPr>
        <p:spPr>
          <a:xfrm>
            <a:off x="359476" y="93028"/>
            <a:ext cx="9400000" cy="952500"/>
          </a:xfrm>
        </p:spPr>
        <p:txBody>
          <a:bodyPr/>
          <a:lstStyle/>
          <a:p>
            <a:r>
              <a:rPr lang="sv-SE" dirty="0" smtClean="0"/>
              <a:t>Rubrik</a:t>
            </a:r>
            <a:endParaRPr lang="sv-SE" dirty="0"/>
          </a:p>
        </p:txBody>
      </p:sp>
      <p:cxnSp>
        <p:nvCxnSpPr>
          <p:cNvPr id="6" name="Rak 5"/>
          <p:cNvCxnSpPr/>
          <p:nvPr userDrawn="1"/>
        </p:nvCxnSpPr>
        <p:spPr>
          <a:xfrm>
            <a:off x="0" y="5290914"/>
            <a:ext cx="101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96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bild och rubrik">
    <p:spTree>
      <p:nvGrpSpPr>
        <p:cNvPr id="1" name=""/>
        <p:cNvGrpSpPr/>
        <p:nvPr/>
      </p:nvGrpSpPr>
      <p:grpSpPr>
        <a:xfrm>
          <a:off x="0" y="0"/>
          <a:ext cx="0" cy="0"/>
          <a:chOff x="0" y="0"/>
          <a:chExt cx="0" cy="0"/>
        </a:xfrm>
      </p:grpSpPr>
      <p:sp>
        <p:nvSpPr>
          <p:cNvPr id="8" name="Platshållare för bild 7"/>
          <p:cNvSpPr>
            <a:spLocks noGrp="1"/>
          </p:cNvSpPr>
          <p:nvPr>
            <p:ph type="pic" sz="quarter" idx="12"/>
          </p:nvPr>
        </p:nvSpPr>
        <p:spPr>
          <a:xfrm>
            <a:off x="-1764" y="0"/>
            <a:ext cx="10160001" cy="5291138"/>
          </a:xfrm>
        </p:spPr>
        <p:txBody>
          <a:bodyPr/>
          <a:lstStyle>
            <a:lvl1pPr marL="0" marR="0" indent="0" algn="l" defTabSz="1015990" rtl="0" eaLnBrk="1" fontAlgn="base" latinLnBrk="0" hangingPunct="1">
              <a:lnSpc>
                <a:spcPct val="100000"/>
              </a:lnSpc>
              <a:spcBef>
                <a:spcPts val="889"/>
              </a:spcBef>
              <a:spcAft>
                <a:spcPts val="333"/>
              </a:spcAft>
              <a:buClr>
                <a:srgbClr val="52A259"/>
              </a:buClr>
              <a:buSzPct val="120000"/>
              <a:buFontTx/>
              <a:buNone/>
              <a:tabLst/>
              <a:defRPr/>
            </a:lvl1pPr>
          </a:lstStyle>
          <a:p>
            <a:pPr marL="239998" marR="0" lvl="0" indent="-239998" algn="l" defTabSz="1015990" rtl="0" eaLnBrk="1" fontAlgn="base" latinLnBrk="0" hangingPunct="1">
              <a:lnSpc>
                <a:spcPct val="100000"/>
              </a:lnSpc>
              <a:spcBef>
                <a:spcPts val="889"/>
              </a:spcBef>
              <a:spcAft>
                <a:spcPts val="333"/>
              </a:spcAft>
              <a:buClr>
                <a:srgbClr val="52A259"/>
              </a:buClr>
              <a:buSzPct val="120000"/>
              <a:buFontTx/>
              <a:buChar char="•"/>
              <a:tabLst/>
              <a:defRPr/>
            </a:pPr>
            <a:r>
              <a:rPr kumimoji="0" lang="sv-SE" sz="2222" b="0" i="0" u="none" strike="noStrike" kern="0" cap="none" spc="0" normalizeH="0" baseline="0" noProof="0" smtClean="0">
                <a:ln>
                  <a:noFill/>
                </a:ln>
                <a:solidFill>
                  <a:srgbClr val="1E1E1E">
                    <a:lumMod val="90000"/>
                    <a:lumOff val="10000"/>
                  </a:srgbClr>
                </a:solidFill>
                <a:effectLst/>
                <a:uLnTx/>
                <a:uFillTx/>
                <a:latin typeface="+mn-lt"/>
                <a:ea typeface="+mn-ea"/>
                <a:cs typeface="+mn-cs"/>
              </a:rPr>
              <a:t>Klicka på ikonen för att lägga till en bild</a:t>
            </a:r>
            <a:endParaRPr kumimoji="0" lang="sv-SE" sz="2222" b="0" i="0" u="none" strike="noStrike" kern="0" cap="none" spc="0" normalizeH="0" baseline="0" noProof="0" dirty="0">
              <a:ln>
                <a:noFill/>
              </a:ln>
              <a:solidFill>
                <a:srgbClr val="1E1E1E">
                  <a:lumMod val="90000"/>
                  <a:lumOff val="10000"/>
                </a:srgbClr>
              </a:solidFill>
              <a:effectLst/>
              <a:uLnTx/>
              <a:uFillTx/>
              <a:latin typeface="+mn-lt"/>
              <a:ea typeface="+mn-ea"/>
              <a:cs typeface="+mn-cs"/>
            </a:endParaRPr>
          </a:p>
        </p:txBody>
      </p:sp>
      <p:sp>
        <p:nvSpPr>
          <p:cNvPr id="2" name="Rubrik 1"/>
          <p:cNvSpPr>
            <a:spLocks noGrp="1"/>
          </p:cNvSpPr>
          <p:nvPr>
            <p:ph type="ctrTitle" hasCustomPrompt="1"/>
          </p:nvPr>
        </p:nvSpPr>
        <p:spPr>
          <a:xfrm>
            <a:off x="-892" y="4086369"/>
            <a:ext cx="10160000" cy="710617"/>
          </a:xfrm>
          <a:solidFill>
            <a:schemeClr val="bg1">
              <a:alpha val="85000"/>
            </a:schemeClr>
          </a:solidFill>
        </p:spPr>
        <p:txBody>
          <a:bodyPr tIns="108000" bIns="108000">
            <a:spAutoFit/>
          </a:bodyPr>
          <a:lstStyle>
            <a:lvl1pPr algn="ctr">
              <a:defRPr sz="3556" baseline="0">
                <a:solidFill>
                  <a:schemeClr val="tx1">
                    <a:lumMod val="90000"/>
                    <a:lumOff val="10000"/>
                  </a:schemeClr>
                </a:solidFill>
              </a:defRPr>
            </a:lvl1pPr>
          </a:lstStyle>
          <a:p>
            <a:r>
              <a:rPr lang="sv-SE" dirty="0" smtClean="0"/>
              <a:t>Rubrik</a:t>
            </a:r>
            <a:endParaRPr lang="sv-SE" dirty="0"/>
          </a:p>
        </p:txBody>
      </p:sp>
      <p:cxnSp>
        <p:nvCxnSpPr>
          <p:cNvPr id="6" name="Rak 5"/>
          <p:cNvCxnSpPr/>
          <p:nvPr userDrawn="1"/>
        </p:nvCxnSpPr>
        <p:spPr>
          <a:xfrm>
            <a:off x="0" y="5290914"/>
            <a:ext cx="101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10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0347" y="5407183"/>
            <a:ext cx="1482740" cy="188218"/>
          </a:xfrm>
          <a:prstGeom prst="rect">
            <a:avLst/>
          </a:prstGeom>
        </p:spPr>
      </p:pic>
      <p:sp>
        <p:nvSpPr>
          <p:cNvPr id="1026" name="Rectangle 2"/>
          <p:cNvSpPr>
            <a:spLocks noGrp="1" noChangeArrowheads="1"/>
          </p:cNvSpPr>
          <p:nvPr>
            <p:ph type="title"/>
          </p:nvPr>
        </p:nvSpPr>
        <p:spPr bwMode="auto">
          <a:xfrm>
            <a:off x="359476" y="95796"/>
            <a:ext cx="9400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smtClean="0"/>
              <a:t>Klicka här för att ändra format på bakgrundsrubriken</a:t>
            </a:r>
          </a:p>
        </p:txBody>
      </p:sp>
      <p:sp>
        <p:nvSpPr>
          <p:cNvPr id="1027" name="Rectangle 3"/>
          <p:cNvSpPr>
            <a:spLocks noGrp="1" noChangeArrowheads="1"/>
          </p:cNvSpPr>
          <p:nvPr>
            <p:ph type="body" idx="1"/>
          </p:nvPr>
        </p:nvSpPr>
        <p:spPr bwMode="auto">
          <a:xfrm>
            <a:off x="359476" y="1098995"/>
            <a:ext cx="9144000" cy="390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smtClean="0"/>
              <a:t>Klicka här för att ändra format på bakgrundstexten</a:t>
            </a:r>
          </a:p>
          <a:p>
            <a:pPr lvl="1"/>
            <a:r>
              <a:rPr lang="sv-SE" altLang="sv-SE" dirty="0" smtClean="0"/>
              <a:t>Nivå två</a:t>
            </a:r>
          </a:p>
          <a:p>
            <a:pPr lvl="2"/>
            <a:r>
              <a:rPr lang="sv-SE" altLang="sv-SE" dirty="0" smtClean="0"/>
              <a:t>Nivå tre</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46" r:id="rId3"/>
    <p:sldLayoutId id="2147483753" r:id="rId4"/>
    <p:sldLayoutId id="2147483744" r:id="rId5"/>
    <p:sldLayoutId id="2147483745" r:id="rId6"/>
    <p:sldLayoutId id="2147483742" r:id="rId7"/>
    <p:sldLayoutId id="2147483743" r:id="rId8"/>
    <p:sldLayoutId id="2147483726" r:id="rId9"/>
    <p:sldLayoutId id="2147483732" r:id="rId10"/>
    <p:sldLayoutId id="2147483747" r:id="rId11"/>
    <p:sldLayoutId id="2147483752" r:id="rId12"/>
    <p:sldLayoutId id="2147483733" r:id="rId13"/>
    <p:sldLayoutId id="2147483734" r:id="rId14"/>
    <p:sldLayoutId id="2147483748" r:id="rId15"/>
    <p:sldLayoutId id="2147483751" r:id="rId16"/>
    <p:sldLayoutId id="2147483736" r:id="rId17"/>
    <p:sldLayoutId id="2147483750" r:id="rId18"/>
    <p:sldLayoutId id="2147483749" r:id="rId19"/>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556" b="1" spc="-89" baseline="0">
          <a:solidFill>
            <a:schemeClr val="tx2"/>
          </a:solidFill>
          <a:latin typeface="+mj-lt"/>
          <a:ea typeface="+mj-ea"/>
          <a:cs typeface="+mj-cs"/>
        </a:defRPr>
      </a:lvl1pPr>
      <a:lvl2pPr algn="l" rtl="0" eaLnBrk="1" fontAlgn="base" hangingPunct="1">
        <a:lnSpc>
          <a:spcPct val="90000"/>
        </a:lnSpc>
        <a:spcBef>
          <a:spcPct val="0"/>
        </a:spcBef>
        <a:spcAft>
          <a:spcPct val="0"/>
        </a:spcAft>
        <a:defRPr sz="3556" b="1">
          <a:solidFill>
            <a:schemeClr val="tx2"/>
          </a:solidFill>
          <a:latin typeface="Arial" charset="0"/>
        </a:defRPr>
      </a:lvl2pPr>
      <a:lvl3pPr algn="l" rtl="0" eaLnBrk="1" fontAlgn="base" hangingPunct="1">
        <a:lnSpc>
          <a:spcPct val="90000"/>
        </a:lnSpc>
        <a:spcBef>
          <a:spcPct val="0"/>
        </a:spcBef>
        <a:spcAft>
          <a:spcPct val="0"/>
        </a:spcAft>
        <a:defRPr sz="3556" b="1">
          <a:solidFill>
            <a:schemeClr val="tx2"/>
          </a:solidFill>
          <a:latin typeface="Arial" charset="0"/>
        </a:defRPr>
      </a:lvl3pPr>
      <a:lvl4pPr algn="l" rtl="0" eaLnBrk="1" fontAlgn="base" hangingPunct="1">
        <a:lnSpc>
          <a:spcPct val="90000"/>
        </a:lnSpc>
        <a:spcBef>
          <a:spcPct val="0"/>
        </a:spcBef>
        <a:spcAft>
          <a:spcPct val="0"/>
        </a:spcAft>
        <a:defRPr sz="3556" b="1">
          <a:solidFill>
            <a:schemeClr val="tx2"/>
          </a:solidFill>
          <a:latin typeface="Arial" charset="0"/>
        </a:defRPr>
      </a:lvl4pPr>
      <a:lvl5pPr algn="l" rtl="0" eaLnBrk="1" fontAlgn="base" hangingPunct="1">
        <a:lnSpc>
          <a:spcPct val="90000"/>
        </a:lnSpc>
        <a:spcBef>
          <a:spcPct val="0"/>
        </a:spcBef>
        <a:spcAft>
          <a:spcPct val="0"/>
        </a:spcAft>
        <a:defRPr sz="3556" b="1">
          <a:solidFill>
            <a:schemeClr val="tx2"/>
          </a:solidFill>
          <a:latin typeface="Arial" charset="0"/>
        </a:defRPr>
      </a:lvl5pPr>
      <a:lvl6pPr marL="507995" algn="l" rtl="0" eaLnBrk="1" fontAlgn="base" hangingPunct="1">
        <a:lnSpc>
          <a:spcPct val="90000"/>
        </a:lnSpc>
        <a:spcBef>
          <a:spcPct val="0"/>
        </a:spcBef>
        <a:spcAft>
          <a:spcPct val="0"/>
        </a:spcAft>
        <a:defRPr sz="4889" b="1">
          <a:solidFill>
            <a:srgbClr val="00601D"/>
          </a:solidFill>
          <a:latin typeface="Arial" charset="0"/>
        </a:defRPr>
      </a:lvl6pPr>
      <a:lvl7pPr marL="1015990" algn="l" rtl="0" eaLnBrk="1" fontAlgn="base" hangingPunct="1">
        <a:lnSpc>
          <a:spcPct val="90000"/>
        </a:lnSpc>
        <a:spcBef>
          <a:spcPct val="0"/>
        </a:spcBef>
        <a:spcAft>
          <a:spcPct val="0"/>
        </a:spcAft>
        <a:defRPr sz="4889" b="1">
          <a:solidFill>
            <a:srgbClr val="00601D"/>
          </a:solidFill>
          <a:latin typeface="Arial" charset="0"/>
        </a:defRPr>
      </a:lvl7pPr>
      <a:lvl8pPr marL="1523985" algn="l" rtl="0" eaLnBrk="1" fontAlgn="base" hangingPunct="1">
        <a:lnSpc>
          <a:spcPct val="90000"/>
        </a:lnSpc>
        <a:spcBef>
          <a:spcPct val="0"/>
        </a:spcBef>
        <a:spcAft>
          <a:spcPct val="0"/>
        </a:spcAft>
        <a:defRPr sz="4889" b="1">
          <a:solidFill>
            <a:srgbClr val="00601D"/>
          </a:solidFill>
          <a:latin typeface="Arial" charset="0"/>
        </a:defRPr>
      </a:lvl8pPr>
      <a:lvl9pPr marL="2031980" algn="l" rtl="0" eaLnBrk="1" fontAlgn="base" hangingPunct="1">
        <a:lnSpc>
          <a:spcPct val="90000"/>
        </a:lnSpc>
        <a:spcBef>
          <a:spcPct val="0"/>
        </a:spcBef>
        <a:spcAft>
          <a:spcPct val="0"/>
        </a:spcAft>
        <a:defRPr sz="4889" b="1">
          <a:solidFill>
            <a:srgbClr val="00601D"/>
          </a:solidFill>
          <a:latin typeface="Arial" charset="0"/>
        </a:defRPr>
      </a:lvl9pPr>
    </p:titleStyle>
    <p:bodyStyle>
      <a:lvl1pPr marL="239998" indent="-239998" algn="l" rtl="0" eaLnBrk="1" fontAlgn="base" hangingPunct="1">
        <a:spcBef>
          <a:spcPts val="889"/>
        </a:spcBef>
        <a:spcAft>
          <a:spcPts val="333"/>
        </a:spcAft>
        <a:buClr>
          <a:schemeClr val="accent1"/>
        </a:buClr>
        <a:buSzPct val="120000"/>
        <a:buChar char="•"/>
        <a:defRPr sz="2222" spc="0" baseline="0">
          <a:solidFill>
            <a:schemeClr val="tx1">
              <a:lumMod val="90000"/>
              <a:lumOff val="10000"/>
            </a:schemeClr>
          </a:solidFill>
          <a:latin typeface="+mn-lt"/>
          <a:ea typeface="+mn-ea"/>
          <a:cs typeface="+mn-cs"/>
        </a:defRPr>
      </a:lvl1pPr>
      <a:lvl2pPr marL="559994" indent="-279997" algn="l" rtl="0" eaLnBrk="1" fontAlgn="base" hangingPunct="1">
        <a:spcBef>
          <a:spcPts val="0"/>
        </a:spcBef>
        <a:spcAft>
          <a:spcPts val="333"/>
        </a:spcAft>
        <a:buClr>
          <a:schemeClr val="accent1"/>
        </a:buClr>
        <a:buSzPct val="120000"/>
        <a:buFont typeface="Arial" charset="0"/>
        <a:buChar char="–"/>
        <a:defRPr spc="0" baseline="0">
          <a:solidFill>
            <a:schemeClr val="tx1">
              <a:lumMod val="90000"/>
              <a:lumOff val="10000"/>
            </a:schemeClr>
          </a:solidFill>
          <a:latin typeface="+mn-lt"/>
        </a:defRPr>
      </a:lvl2pPr>
      <a:lvl3pPr marL="839992" indent="-239998" algn="l" rtl="0" eaLnBrk="1" fontAlgn="base" hangingPunct="1">
        <a:spcBef>
          <a:spcPts val="0"/>
        </a:spcBef>
        <a:spcAft>
          <a:spcPts val="333"/>
        </a:spcAft>
        <a:buClr>
          <a:schemeClr val="accent1"/>
        </a:buClr>
        <a:buSzPct val="120000"/>
        <a:buFont typeface="Arial" charset="0"/>
        <a:buChar char="–"/>
        <a:defRPr sz="1778" spc="0" baseline="0">
          <a:solidFill>
            <a:schemeClr val="tx1">
              <a:lumMod val="90000"/>
              <a:lumOff val="10000"/>
            </a:schemeClr>
          </a:solidFill>
          <a:latin typeface="+mn-lt"/>
        </a:defRPr>
      </a:lvl3pPr>
      <a:lvl4pPr marL="1777982" indent="-253997" algn="l" rtl="0" eaLnBrk="1" fontAlgn="base" hangingPunct="1">
        <a:spcBef>
          <a:spcPct val="20000"/>
        </a:spcBef>
        <a:spcAft>
          <a:spcPct val="0"/>
        </a:spcAft>
        <a:buChar char="–"/>
        <a:defRPr sz="2222">
          <a:solidFill>
            <a:schemeClr val="tx1"/>
          </a:solidFill>
          <a:latin typeface="+mn-lt"/>
        </a:defRPr>
      </a:lvl4pPr>
      <a:lvl5pPr marL="2285977" indent="-253997" algn="l" rtl="0" eaLnBrk="1" fontAlgn="base" hangingPunct="1">
        <a:spcBef>
          <a:spcPct val="20000"/>
        </a:spcBef>
        <a:spcAft>
          <a:spcPct val="0"/>
        </a:spcAft>
        <a:buChar char="»"/>
        <a:defRPr sz="2222">
          <a:solidFill>
            <a:schemeClr val="tx1"/>
          </a:solidFill>
          <a:latin typeface="+mn-lt"/>
        </a:defRPr>
      </a:lvl5pPr>
      <a:lvl6pPr marL="2793972" indent="-253997" algn="l" rtl="0" eaLnBrk="1" fontAlgn="base" hangingPunct="1">
        <a:spcBef>
          <a:spcPct val="20000"/>
        </a:spcBef>
        <a:spcAft>
          <a:spcPct val="0"/>
        </a:spcAft>
        <a:buChar char="»"/>
        <a:defRPr sz="2222">
          <a:solidFill>
            <a:schemeClr val="tx1"/>
          </a:solidFill>
          <a:latin typeface="+mn-lt"/>
        </a:defRPr>
      </a:lvl6pPr>
      <a:lvl7pPr marL="3301967" indent="-253997" algn="l" rtl="0" eaLnBrk="1" fontAlgn="base" hangingPunct="1">
        <a:spcBef>
          <a:spcPct val="20000"/>
        </a:spcBef>
        <a:spcAft>
          <a:spcPct val="0"/>
        </a:spcAft>
        <a:buChar char="»"/>
        <a:defRPr sz="2222">
          <a:solidFill>
            <a:schemeClr val="tx1"/>
          </a:solidFill>
          <a:latin typeface="+mn-lt"/>
        </a:defRPr>
      </a:lvl7pPr>
      <a:lvl8pPr marL="3809962" indent="-253997" algn="l" rtl="0" eaLnBrk="1" fontAlgn="base" hangingPunct="1">
        <a:spcBef>
          <a:spcPct val="20000"/>
        </a:spcBef>
        <a:spcAft>
          <a:spcPct val="0"/>
        </a:spcAft>
        <a:buChar char="»"/>
        <a:defRPr sz="2222">
          <a:solidFill>
            <a:schemeClr val="tx1"/>
          </a:solidFill>
          <a:latin typeface="+mn-lt"/>
        </a:defRPr>
      </a:lvl8pPr>
      <a:lvl9pPr marL="4317957" indent="-253997" algn="l" rtl="0" eaLnBrk="1" fontAlgn="base" hangingPunct="1">
        <a:spcBef>
          <a:spcPct val="20000"/>
        </a:spcBef>
        <a:spcAft>
          <a:spcPct val="0"/>
        </a:spcAft>
        <a:buChar char="»"/>
        <a:defRPr sz="2222">
          <a:solidFill>
            <a:schemeClr val="tx1"/>
          </a:solidFill>
          <a:latin typeface="+mn-lt"/>
        </a:defRPr>
      </a:lvl9pPr>
    </p:bodyStyle>
    <p:otherStyle>
      <a:defPPr>
        <a:defRPr lang="sv-SE"/>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tomas.lagren@fk.se"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s://open.fk.se/" TargetMode="External"/><Relationship Id="rId4" Type="http://schemas.openxmlformats.org/officeDocument/2006/relationships/hyperlink" Target="https://www.linkedin.com/in/tlagre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7434" y="1239351"/>
            <a:ext cx="6237937" cy="387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ctrTitle"/>
          </p:nvPr>
        </p:nvSpPr>
        <p:spPr>
          <a:xfrm>
            <a:off x="471488" y="3937620"/>
            <a:ext cx="3672408" cy="881151"/>
          </a:xfrm>
          <a:effectLst>
            <a:outerShdw blurRad="50800" dist="38100" dir="2700000" algn="tl" rotWithShape="0">
              <a:prstClr val="black">
                <a:alpha val="40000"/>
              </a:prstClr>
            </a:outerShdw>
          </a:effectLst>
        </p:spPr>
        <p:txBody>
          <a:bodyPr/>
          <a:lstStyle/>
          <a:p>
            <a:pPr algn="l"/>
            <a:r>
              <a:rPr lang="sv-SE" dirty="0" smtClean="0"/>
              <a:t>Öppen källkod</a:t>
            </a:r>
            <a:endParaRPr lang="sv-SE" dirty="0"/>
          </a:p>
        </p:txBody>
      </p:sp>
      <p:pic>
        <p:nvPicPr>
          <p:cNvPr id="1026" name="Picture 2" descr="https://www.forsakringskassan.se/wps/wcm/connect/9782ac67-8f33-4f4a-84ca-5a62af1a335c/forsakringskassans_logotyp.jpg?MOD=AJPERES&amp;CVID=jRKaMmU&amp;CVID=jRKaMmU&amp;CVID=jRKaMmU&amp;CVID=jRKaMmU&amp;CVID=jRKaMmU&amp;CVID=jRKaMmU&amp;CVID=jRKaMmU&amp;CVID=jRKaMmU&amp;CVID=jRKaMmU&amp;CVID=jRKaMmU&amp;CVID=jRKaMmU&amp;CVID=jRKaMmU&amp;CVID=jRKaMmU&amp;CVID=jRKaMmU&amp;CVID=jRKaMmU&amp;CVID=jRKaMmU&amp;CVID=jRKaMmU&amp;CVID=jRKaMm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472" y="184488"/>
            <a:ext cx="7019925"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408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359834" y="1098550"/>
            <a:ext cx="9399642" cy="3919538"/>
          </a:xfrm>
        </p:spPr>
        <p:txBody>
          <a:bodyPr/>
          <a:lstStyle/>
          <a:p>
            <a:r>
              <a:rPr lang="sv-SE" sz="1800" b="1" dirty="0"/>
              <a:t>Öppen källkod används bara i skolorna eller av studenter eftersom det saknas pengar.</a:t>
            </a:r>
          </a:p>
          <a:p>
            <a:pPr lvl="1"/>
            <a:r>
              <a:rPr lang="sv-SE" sz="1600" dirty="0"/>
              <a:t>För många år sedan var användandet klart överrepresenterat i den kategorin, men berodde ofta på att intresset för att skapa, testa och utvärdera saker är stort inom skolorna. Idag används öppen källkod överallt.</a:t>
            </a:r>
          </a:p>
          <a:p>
            <a:r>
              <a:rPr lang="sv-SE" sz="1800" b="1" dirty="0"/>
              <a:t>Öppen källkod går inte att använda eftersom support endast ges via webforum</a:t>
            </a:r>
          </a:p>
          <a:p>
            <a:pPr lvl="1"/>
            <a:r>
              <a:rPr lang="sv-SE" sz="1600" dirty="0"/>
              <a:t>Det stämmer inte, till många öppna projekt går det att köpa kommersiell support eller till och med en ”</a:t>
            </a:r>
            <a:r>
              <a:rPr lang="sv-SE" sz="1600" dirty="0" err="1"/>
              <a:t>enterprise</a:t>
            </a:r>
            <a:r>
              <a:rPr lang="sv-SE" sz="1600" dirty="0"/>
              <a:t>-paketering”.</a:t>
            </a:r>
          </a:p>
          <a:p>
            <a:r>
              <a:rPr lang="sv-SE" sz="1800" b="1" dirty="0"/>
              <a:t>Öppenkällkodsprodukter är ju gratis – Varför betalar vi vissa leverantörer?</a:t>
            </a:r>
          </a:p>
          <a:p>
            <a:pPr lvl="1"/>
            <a:r>
              <a:rPr lang="sv-SE" sz="1600" dirty="0"/>
              <a:t>Produkten/koden i sig är fri att ladda ner och använda utan betalning, men ofta önskas tjänster köpas kopplade till dessa produkter, ex paketeringar av releaser, </a:t>
            </a:r>
            <a:r>
              <a:rPr lang="sv-SE" sz="1600" dirty="0" err="1"/>
              <a:t>patchar</a:t>
            </a:r>
            <a:r>
              <a:rPr lang="sv-SE" sz="1600" dirty="0"/>
              <a:t>, support mm.</a:t>
            </a:r>
          </a:p>
          <a:p>
            <a:endParaRPr lang="sv-SE" sz="1800" dirty="0"/>
          </a:p>
          <a:p>
            <a:endParaRPr lang="sv-SE" dirty="0"/>
          </a:p>
        </p:txBody>
      </p:sp>
      <p:sp>
        <p:nvSpPr>
          <p:cNvPr id="3" name="Rubrik 2"/>
          <p:cNvSpPr>
            <a:spLocks noGrp="1"/>
          </p:cNvSpPr>
          <p:nvPr>
            <p:ph type="title"/>
          </p:nvPr>
        </p:nvSpPr>
        <p:spPr/>
        <p:txBody>
          <a:bodyPr/>
          <a:lstStyle/>
          <a:p>
            <a:r>
              <a:rPr lang="sv-SE" dirty="0" smtClean="0"/>
              <a:t>Några av myterna med öppen källkod</a:t>
            </a:r>
            <a:endParaRPr lang="sv-SE" dirty="0"/>
          </a:p>
        </p:txBody>
      </p:sp>
    </p:spTree>
    <p:extLst>
      <p:ext uri="{BB962C8B-B14F-4D97-AF65-F5344CB8AC3E}">
        <p14:creationId xmlns:p14="http://schemas.microsoft.com/office/powerpoint/2010/main" val="2853332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359834" y="1417340"/>
            <a:ext cx="9399642" cy="3600748"/>
          </a:xfrm>
        </p:spPr>
        <p:txBody>
          <a:bodyPr/>
          <a:lstStyle/>
          <a:p>
            <a:r>
              <a:rPr lang="sv-SE" sz="1800" b="1" dirty="0"/>
              <a:t>Vi kan/får inte dela med oss av källkoden, då kan ju säkerhål enklare upptäckas.</a:t>
            </a:r>
          </a:p>
          <a:p>
            <a:pPr lvl="1"/>
            <a:r>
              <a:rPr lang="sv-SE" sz="1600" dirty="0"/>
              <a:t>Så är det, och då kan de ju täppas till betydligt fortare. Det är bättre att säkerhetshålet är känt av alla än att endast ett fåtal känner till det och kan nyttja dessa utan omvärldens </a:t>
            </a:r>
            <a:r>
              <a:rPr lang="sv-SE" sz="1600" dirty="0" smtClean="0"/>
              <a:t>kännedom.</a:t>
            </a:r>
            <a:br>
              <a:rPr lang="sv-SE" sz="1600" dirty="0" smtClean="0"/>
            </a:br>
            <a:endParaRPr lang="sv-SE" sz="1600" dirty="0"/>
          </a:p>
          <a:p>
            <a:r>
              <a:rPr lang="sv-SE" sz="1800" b="1" dirty="0"/>
              <a:t>Om jag delar min kod, då kan ju någon annan ta den.</a:t>
            </a:r>
          </a:p>
          <a:p>
            <a:pPr lvl="1"/>
            <a:r>
              <a:rPr lang="sv-SE" sz="1600" dirty="0"/>
              <a:t>Jättebra, då kanske denne gör något ändå bättre med den och till och med återkommer med feedback eller förbättringsförslag, det är ju det allting handlar om.</a:t>
            </a:r>
          </a:p>
          <a:p>
            <a:pPr lvl="1"/>
            <a:r>
              <a:rPr lang="sv-SE" sz="1600" dirty="0"/>
              <a:t>Den öppenkällkodslicens du själv bestämt kommer fortsätta att gälla</a:t>
            </a:r>
            <a:r>
              <a:rPr lang="sv-SE" sz="1600" dirty="0" smtClean="0"/>
              <a:t>.</a:t>
            </a:r>
            <a:endParaRPr lang="sv-SE" sz="1600" dirty="0"/>
          </a:p>
        </p:txBody>
      </p:sp>
      <p:sp>
        <p:nvSpPr>
          <p:cNvPr id="3" name="Rubrik 2"/>
          <p:cNvSpPr>
            <a:spLocks noGrp="1"/>
          </p:cNvSpPr>
          <p:nvPr>
            <p:ph type="title"/>
          </p:nvPr>
        </p:nvSpPr>
        <p:spPr/>
        <p:txBody>
          <a:bodyPr/>
          <a:lstStyle/>
          <a:p>
            <a:r>
              <a:rPr lang="sv-SE" dirty="0" smtClean="0"/>
              <a:t>Myter om öppen källkod (forts)</a:t>
            </a:r>
            <a:endParaRPr lang="sv-SE" dirty="0"/>
          </a:p>
        </p:txBody>
      </p:sp>
    </p:spTree>
    <p:extLst>
      <p:ext uri="{BB962C8B-B14F-4D97-AF65-F5344CB8AC3E}">
        <p14:creationId xmlns:p14="http://schemas.microsoft.com/office/powerpoint/2010/main" val="625384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59476" y="93028"/>
            <a:ext cx="9400000" cy="4996720"/>
          </a:xfrm>
          <a:effectLst>
            <a:outerShdw blurRad="50800" dist="38100" dir="2700000" algn="tl" rotWithShape="0">
              <a:prstClr val="black">
                <a:alpha val="40000"/>
              </a:prstClr>
            </a:outerShdw>
          </a:effectLst>
        </p:spPr>
        <p:txBody>
          <a:bodyPr/>
          <a:lstStyle/>
          <a:p>
            <a:pPr algn="ctr"/>
            <a:r>
              <a:rPr lang="sv-SE" sz="4000" dirty="0"/>
              <a:t>Community vs Enterprise</a:t>
            </a:r>
          </a:p>
        </p:txBody>
      </p:sp>
    </p:spTree>
    <p:extLst>
      <p:ext uri="{BB962C8B-B14F-4D97-AF65-F5344CB8AC3E}">
        <p14:creationId xmlns:p14="http://schemas.microsoft.com/office/powerpoint/2010/main" val="17947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gn="ctr"/>
            <a:r>
              <a:rPr lang="sv-SE" dirty="0"/>
              <a:t>Community vs Enterprise</a:t>
            </a:r>
          </a:p>
        </p:txBody>
      </p:sp>
      <p:sp>
        <p:nvSpPr>
          <p:cNvPr id="4" name="Platshållare för innehåll 4"/>
          <p:cNvSpPr txBox="1">
            <a:spLocks/>
          </p:cNvSpPr>
          <p:nvPr/>
        </p:nvSpPr>
        <p:spPr>
          <a:xfrm>
            <a:off x="5368033" y="1129308"/>
            <a:ext cx="4373094" cy="3816126"/>
          </a:xfrm>
          <a:prstGeom prst="rect">
            <a:avLst/>
          </a:prstGeom>
          <a:effectLst>
            <a:outerShdw blurRad="50800" dist="38100" dir="2700000" algn="tl" rotWithShape="0">
              <a:prstClr val="black">
                <a:alpha val="40000"/>
              </a:prstClr>
            </a:outerShdw>
            <a:softEdge rad="31750"/>
          </a:effectLst>
        </p:spPr>
        <p:style>
          <a:lnRef idx="1">
            <a:schemeClr val="accent3"/>
          </a:lnRef>
          <a:fillRef idx="3">
            <a:schemeClr val="accent3"/>
          </a:fillRef>
          <a:effectRef idx="2">
            <a:schemeClr val="accent3"/>
          </a:effectRef>
          <a:fontRef idx="minor">
            <a:schemeClr val="lt1"/>
          </a:fontRef>
        </p:style>
        <p:txBody>
          <a:bodyPr lIns="144000" tIns="72000" rIns="144000" bIns="72000"/>
          <a:lstStyle>
            <a:lvl1pPr marL="239998" indent="-239998" algn="l" rtl="0" eaLnBrk="1" fontAlgn="base" hangingPunct="1">
              <a:spcBef>
                <a:spcPts val="889"/>
              </a:spcBef>
              <a:spcAft>
                <a:spcPts val="333"/>
              </a:spcAft>
              <a:buClr>
                <a:schemeClr val="accent1"/>
              </a:buClr>
              <a:buSzPct val="120000"/>
              <a:buChar char="•"/>
              <a:defRPr sz="2222" spc="0" baseline="0">
                <a:solidFill>
                  <a:schemeClr val="tx1">
                    <a:lumMod val="90000"/>
                    <a:lumOff val="10000"/>
                  </a:schemeClr>
                </a:solidFill>
                <a:latin typeface="+mn-lt"/>
                <a:ea typeface="+mn-ea"/>
                <a:cs typeface="+mn-cs"/>
              </a:defRPr>
            </a:lvl1pPr>
            <a:lvl2pPr marL="559994" indent="-279997" algn="l" rtl="0" eaLnBrk="1" fontAlgn="base" hangingPunct="1">
              <a:spcBef>
                <a:spcPts val="0"/>
              </a:spcBef>
              <a:spcAft>
                <a:spcPts val="333"/>
              </a:spcAft>
              <a:buClr>
                <a:schemeClr val="accent1"/>
              </a:buClr>
              <a:buSzPct val="120000"/>
              <a:buFont typeface="Arial" charset="0"/>
              <a:buChar char="–"/>
              <a:defRPr spc="0" baseline="0">
                <a:solidFill>
                  <a:schemeClr val="tx1">
                    <a:lumMod val="90000"/>
                    <a:lumOff val="10000"/>
                  </a:schemeClr>
                </a:solidFill>
                <a:latin typeface="+mn-lt"/>
              </a:defRPr>
            </a:lvl2pPr>
            <a:lvl3pPr marL="839992" indent="-239998" algn="l" rtl="0" eaLnBrk="1" fontAlgn="base" hangingPunct="1">
              <a:spcBef>
                <a:spcPts val="0"/>
              </a:spcBef>
              <a:spcAft>
                <a:spcPts val="333"/>
              </a:spcAft>
              <a:buClr>
                <a:schemeClr val="accent1"/>
              </a:buClr>
              <a:buSzPct val="120000"/>
              <a:buFont typeface="Arial" charset="0"/>
              <a:buChar char="–"/>
              <a:defRPr sz="1778" spc="0" baseline="0">
                <a:solidFill>
                  <a:schemeClr val="tx1">
                    <a:lumMod val="90000"/>
                    <a:lumOff val="10000"/>
                  </a:schemeClr>
                </a:solidFill>
                <a:latin typeface="+mn-lt"/>
              </a:defRPr>
            </a:lvl3pPr>
            <a:lvl4pPr marL="1777982" indent="-253997" algn="l" rtl="0" eaLnBrk="1" fontAlgn="base" hangingPunct="1">
              <a:spcBef>
                <a:spcPct val="20000"/>
              </a:spcBef>
              <a:spcAft>
                <a:spcPct val="0"/>
              </a:spcAft>
              <a:buChar char="–"/>
              <a:defRPr sz="2222">
                <a:solidFill>
                  <a:schemeClr val="tx1"/>
                </a:solidFill>
                <a:latin typeface="+mn-lt"/>
              </a:defRPr>
            </a:lvl4pPr>
            <a:lvl5pPr marL="2285977" indent="-253997" algn="l" rtl="0" eaLnBrk="1" fontAlgn="base" hangingPunct="1">
              <a:spcBef>
                <a:spcPct val="20000"/>
              </a:spcBef>
              <a:spcAft>
                <a:spcPct val="0"/>
              </a:spcAft>
              <a:buChar char="»"/>
              <a:defRPr sz="2222">
                <a:solidFill>
                  <a:schemeClr val="tx1"/>
                </a:solidFill>
                <a:latin typeface="+mn-lt"/>
              </a:defRPr>
            </a:lvl5pPr>
            <a:lvl6pPr marL="2793972" indent="-253997" algn="l" rtl="0" eaLnBrk="1" fontAlgn="base" hangingPunct="1">
              <a:spcBef>
                <a:spcPct val="20000"/>
              </a:spcBef>
              <a:spcAft>
                <a:spcPct val="0"/>
              </a:spcAft>
              <a:buChar char="»"/>
              <a:defRPr sz="2222">
                <a:solidFill>
                  <a:schemeClr val="tx1"/>
                </a:solidFill>
                <a:latin typeface="+mn-lt"/>
              </a:defRPr>
            </a:lvl6pPr>
            <a:lvl7pPr marL="3301967" indent="-253997" algn="l" rtl="0" eaLnBrk="1" fontAlgn="base" hangingPunct="1">
              <a:spcBef>
                <a:spcPct val="20000"/>
              </a:spcBef>
              <a:spcAft>
                <a:spcPct val="0"/>
              </a:spcAft>
              <a:buChar char="»"/>
              <a:defRPr sz="2222">
                <a:solidFill>
                  <a:schemeClr val="tx1"/>
                </a:solidFill>
                <a:latin typeface="+mn-lt"/>
              </a:defRPr>
            </a:lvl7pPr>
            <a:lvl8pPr marL="3809962" indent="-253997" algn="l" rtl="0" eaLnBrk="1" fontAlgn="base" hangingPunct="1">
              <a:spcBef>
                <a:spcPct val="20000"/>
              </a:spcBef>
              <a:spcAft>
                <a:spcPct val="0"/>
              </a:spcAft>
              <a:buChar char="»"/>
              <a:defRPr sz="2222">
                <a:solidFill>
                  <a:schemeClr val="tx1"/>
                </a:solidFill>
                <a:latin typeface="+mn-lt"/>
              </a:defRPr>
            </a:lvl8pPr>
            <a:lvl9pPr marL="4317957" indent="-253997" algn="l" rtl="0" eaLnBrk="1" fontAlgn="base" hangingPunct="1">
              <a:spcBef>
                <a:spcPct val="20000"/>
              </a:spcBef>
              <a:spcAft>
                <a:spcPct val="0"/>
              </a:spcAft>
              <a:buChar char="»"/>
              <a:defRPr sz="2222">
                <a:solidFill>
                  <a:schemeClr val="tx1"/>
                </a:solidFill>
                <a:latin typeface="+mn-lt"/>
              </a:defRPr>
            </a:lvl9pPr>
          </a:lstStyle>
          <a:p>
            <a:pPr marL="0" indent="0" algn="ctr">
              <a:buFontTx/>
              <a:buNone/>
            </a:pPr>
            <a:r>
              <a:rPr lang="sv-SE" sz="2000" b="1" kern="0" dirty="0" smtClean="0">
                <a:solidFill>
                  <a:schemeClr val="tx1"/>
                </a:solidFill>
              </a:rPr>
              <a:t>Enterprise</a:t>
            </a:r>
          </a:p>
          <a:p>
            <a:r>
              <a:rPr lang="sv-SE" sz="2000" kern="0" dirty="0" smtClean="0"/>
              <a:t>Kostar pengar, vanligtvis via en prenumeration.</a:t>
            </a:r>
          </a:p>
          <a:p>
            <a:r>
              <a:rPr lang="sv-SE" sz="2000" kern="0" dirty="0" smtClean="0"/>
              <a:t>Ordentligt validerade funktioner läggs till, ofta en väldigt lång livslängd.</a:t>
            </a:r>
          </a:p>
          <a:p>
            <a:r>
              <a:rPr lang="sv-SE" sz="2000" kern="0" dirty="0" smtClean="0"/>
              <a:t>Testad i olika testlabb, ofta också certifierade ihop med olika produkttillverkare.</a:t>
            </a:r>
          </a:p>
          <a:p>
            <a:r>
              <a:rPr lang="sv-SE" sz="2000" kern="0" dirty="0" smtClean="0"/>
              <a:t>Öppen källkod!</a:t>
            </a:r>
          </a:p>
          <a:p>
            <a:endParaRPr lang="sv-SE" sz="2000" kern="0" dirty="0"/>
          </a:p>
        </p:txBody>
      </p:sp>
      <p:sp>
        <p:nvSpPr>
          <p:cNvPr id="5" name="Platshållare för innehåll 3"/>
          <p:cNvSpPr txBox="1">
            <a:spLocks/>
          </p:cNvSpPr>
          <p:nvPr/>
        </p:nvSpPr>
        <p:spPr>
          <a:xfrm>
            <a:off x="323850" y="1129308"/>
            <a:ext cx="4324102" cy="3816126"/>
          </a:xfrm>
          <a:prstGeom prst="rect">
            <a:avLst/>
          </a:prstGeom>
          <a:ln/>
          <a:effectLst>
            <a:outerShdw blurRad="50800" dist="38100" dir="2700000" algn="tl" rotWithShape="0">
              <a:prstClr val="black">
                <a:alpha val="40000"/>
              </a:prstClr>
            </a:outerShdw>
            <a:softEdge rad="31750"/>
          </a:effectLst>
          <a:extLst/>
        </p:spPr>
        <p:style>
          <a:lnRef idx="1">
            <a:schemeClr val="accent3"/>
          </a:lnRef>
          <a:fillRef idx="3">
            <a:schemeClr val="accent3"/>
          </a:fillRef>
          <a:effectRef idx="2">
            <a:schemeClr val="accent3"/>
          </a:effectRef>
          <a:fontRef idx="minor">
            <a:schemeClr val="lt1"/>
          </a:fontRef>
        </p:style>
        <p:txBody>
          <a:bodyPr vert="horz" wrap="square" lIns="144000" tIns="72000" rIns="144000" bIns="72000" numCol="1" anchor="t" anchorCtr="0" compatLnSpc="1">
            <a:prstTxWarp prst="textNoShape">
              <a:avLst/>
            </a:prstTxWarp>
          </a:bodyPr>
          <a:lstStyle>
            <a:lvl1pPr marL="239998" indent="-239998" algn="l" rtl="0" eaLnBrk="1" fontAlgn="base" hangingPunct="1">
              <a:spcBef>
                <a:spcPts val="889"/>
              </a:spcBef>
              <a:spcAft>
                <a:spcPts val="333"/>
              </a:spcAft>
              <a:buClr>
                <a:schemeClr val="accent1"/>
              </a:buClr>
              <a:buSzPct val="120000"/>
              <a:buChar char="•"/>
              <a:defRPr sz="2222" spc="0" baseline="0">
                <a:solidFill>
                  <a:schemeClr val="tx1">
                    <a:lumMod val="90000"/>
                    <a:lumOff val="10000"/>
                  </a:schemeClr>
                </a:solidFill>
                <a:latin typeface="+mn-lt"/>
                <a:ea typeface="+mn-ea"/>
                <a:cs typeface="+mn-cs"/>
              </a:defRPr>
            </a:lvl1pPr>
            <a:lvl2pPr marL="559994" indent="-279997" algn="l" rtl="0" eaLnBrk="1" fontAlgn="base" hangingPunct="1">
              <a:spcBef>
                <a:spcPts val="0"/>
              </a:spcBef>
              <a:spcAft>
                <a:spcPts val="333"/>
              </a:spcAft>
              <a:buClr>
                <a:schemeClr val="accent1"/>
              </a:buClr>
              <a:buSzPct val="120000"/>
              <a:buFont typeface="Arial" charset="0"/>
              <a:buChar char="–"/>
              <a:defRPr spc="0" baseline="0">
                <a:solidFill>
                  <a:schemeClr val="tx1">
                    <a:lumMod val="90000"/>
                    <a:lumOff val="10000"/>
                  </a:schemeClr>
                </a:solidFill>
                <a:latin typeface="+mn-lt"/>
              </a:defRPr>
            </a:lvl2pPr>
            <a:lvl3pPr marL="839992" indent="-239998" algn="l" rtl="0" eaLnBrk="1" fontAlgn="base" hangingPunct="1">
              <a:spcBef>
                <a:spcPts val="0"/>
              </a:spcBef>
              <a:spcAft>
                <a:spcPts val="333"/>
              </a:spcAft>
              <a:buClr>
                <a:schemeClr val="accent1"/>
              </a:buClr>
              <a:buSzPct val="120000"/>
              <a:buFont typeface="Arial" charset="0"/>
              <a:buChar char="–"/>
              <a:defRPr sz="1778" spc="0" baseline="0">
                <a:solidFill>
                  <a:schemeClr val="tx1">
                    <a:lumMod val="90000"/>
                    <a:lumOff val="10000"/>
                  </a:schemeClr>
                </a:solidFill>
                <a:latin typeface="+mn-lt"/>
              </a:defRPr>
            </a:lvl3pPr>
            <a:lvl4pPr marL="1777982" indent="-253997" algn="l" rtl="0" eaLnBrk="1" fontAlgn="base" hangingPunct="1">
              <a:spcBef>
                <a:spcPct val="20000"/>
              </a:spcBef>
              <a:spcAft>
                <a:spcPct val="0"/>
              </a:spcAft>
              <a:buChar char="–"/>
              <a:defRPr sz="2222">
                <a:solidFill>
                  <a:schemeClr val="tx1"/>
                </a:solidFill>
                <a:latin typeface="+mn-lt"/>
              </a:defRPr>
            </a:lvl4pPr>
            <a:lvl5pPr marL="2285977" indent="-253997" algn="l" rtl="0" eaLnBrk="1" fontAlgn="base" hangingPunct="1">
              <a:spcBef>
                <a:spcPct val="20000"/>
              </a:spcBef>
              <a:spcAft>
                <a:spcPct val="0"/>
              </a:spcAft>
              <a:buChar char="»"/>
              <a:defRPr sz="2222">
                <a:solidFill>
                  <a:schemeClr val="tx1"/>
                </a:solidFill>
                <a:latin typeface="+mn-lt"/>
              </a:defRPr>
            </a:lvl5pPr>
            <a:lvl6pPr marL="2793972" indent="-253997" algn="l" rtl="0" eaLnBrk="1" fontAlgn="base" hangingPunct="1">
              <a:spcBef>
                <a:spcPct val="20000"/>
              </a:spcBef>
              <a:spcAft>
                <a:spcPct val="0"/>
              </a:spcAft>
              <a:buChar char="»"/>
              <a:defRPr sz="2222">
                <a:solidFill>
                  <a:schemeClr val="tx1"/>
                </a:solidFill>
                <a:latin typeface="+mn-lt"/>
              </a:defRPr>
            </a:lvl6pPr>
            <a:lvl7pPr marL="3301967" indent="-253997" algn="l" rtl="0" eaLnBrk="1" fontAlgn="base" hangingPunct="1">
              <a:spcBef>
                <a:spcPct val="20000"/>
              </a:spcBef>
              <a:spcAft>
                <a:spcPct val="0"/>
              </a:spcAft>
              <a:buChar char="»"/>
              <a:defRPr sz="2222">
                <a:solidFill>
                  <a:schemeClr val="tx1"/>
                </a:solidFill>
                <a:latin typeface="+mn-lt"/>
              </a:defRPr>
            </a:lvl7pPr>
            <a:lvl8pPr marL="3809962" indent="-253997" algn="l" rtl="0" eaLnBrk="1" fontAlgn="base" hangingPunct="1">
              <a:spcBef>
                <a:spcPct val="20000"/>
              </a:spcBef>
              <a:spcAft>
                <a:spcPct val="0"/>
              </a:spcAft>
              <a:buChar char="»"/>
              <a:defRPr sz="2222">
                <a:solidFill>
                  <a:schemeClr val="tx1"/>
                </a:solidFill>
                <a:latin typeface="+mn-lt"/>
              </a:defRPr>
            </a:lvl8pPr>
            <a:lvl9pPr marL="4317957" indent="-253997" algn="l" rtl="0" eaLnBrk="1" fontAlgn="base" hangingPunct="1">
              <a:spcBef>
                <a:spcPct val="20000"/>
              </a:spcBef>
              <a:spcAft>
                <a:spcPct val="0"/>
              </a:spcAft>
              <a:buChar char="»"/>
              <a:defRPr sz="2222">
                <a:solidFill>
                  <a:schemeClr val="tx1"/>
                </a:solidFill>
                <a:latin typeface="+mn-lt"/>
              </a:defRPr>
            </a:lvl9pPr>
          </a:lstStyle>
          <a:p>
            <a:pPr marL="0" indent="0" algn="ctr">
              <a:buFontTx/>
              <a:buNone/>
            </a:pPr>
            <a:r>
              <a:rPr lang="sv-SE" sz="2000" b="1" kern="0" dirty="0" smtClean="0">
                <a:solidFill>
                  <a:schemeClr val="tx1"/>
                </a:solidFill>
              </a:rPr>
              <a:t>Community</a:t>
            </a:r>
          </a:p>
          <a:p>
            <a:r>
              <a:rPr lang="sv-SE" sz="2000" kern="0" dirty="0" smtClean="0">
                <a:solidFill>
                  <a:schemeClr val="tx1"/>
                </a:solidFill>
              </a:rPr>
              <a:t>Fri att använda utan motprestation.</a:t>
            </a:r>
          </a:p>
          <a:p>
            <a:r>
              <a:rPr lang="sv-SE" sz="2000" kern="0" dirty="0" smtClean="0">
                <a:solidFill>
                  <a:schemeClr val="tx1"/>
                </a:solidFill>
              </a:rPr>
              <a:t>Nya funktioner snabbt, kortare livslängd</a:t>
            </a:r>
          </a:p>
          <a:p>
            <a:r>
              <a:rPr lang="sv-SE" sz="2000" kern="0" dirty="0" smtClean="0">
                <a:solidFill>
                  <a:schemeClr val="tx1"/>
                </a:solidFill>
              </a:rPr>
              <a:t>Testas av användare och utvecklare.</a:t>
            </a:r>
          </a:p>
          <a:p>
            <a:r>
              <a:rPr lang="sv-SE" sz="2000" kern="0" dirty="0" smtClean="0">
                <a:solidFill>
                  <a:schemeClr val="tx1"/>
                </a:solidFill>
              </a:rPr>
              <a:t>Öppen källkod!</a:t>
            </a:r>
          </a:p>
          <a:p>
            <a:pPr marL="0" indent="0" algn="ctr">
              <a:buFontTx/>
              <a:buNone/>
            </a:pPr>
            <a:endParaRPr lang="sv-SE" sz="2000" kern="0" dirty="0">
              <a:solidFill>
                <a:schemeClr val="tx1"/>
              </a:solidFill>
            </a:endParaRPr>
          </a:p>
        </p:txBody>
      </p:sp>
    </p:spTree>
    <p:extLst>
      <p:ext uri="{BB962C8B-B14F-4D97-AF65-F5344CB8AC3E}">
        <p14:creationId xmlns:p14="http://schemas.microsoft.com/office/powerpoint/2010/main" val="1603946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59476" y="93028"/>
            <a:ext cx="9400000" cy="4996720"/>
          </a:xfrm>
          <a:effectLst>
            <a:outerShdw blurRad="50800" dist="38100" dir="2700000" algn="tl" rotWithShape="0">
              <a:prstClr val="black">
                <a:alpha val="40000"/>
              </a:prstClr>
            </a:outerShdw>
          </a:effectLst>
        </p:spPr>
        <p:txBody>
          <a:bodyPr/>
          <a:lstStyle/>
          <a:p>
            <a:pPr algn="ctr"/>
            <a:r>
              <a:rPr lang="sv-SE" sz="4000" dirty="0"/>
              <a:t>Styrning och rekommendationer</a:t>
            </a:r>
          </a:p>
        </p:txBody>
      </p:sp>
    </p:spTree>
    <p:extLst>
      <p:ext uri="{BB962C8B-B14F-4D97-AF65-F5344CB8AC3E}">
        <p14:creationId xmlns:p14="http://schemas.microsoft.com/office/powerpoint/2010/main" val="2707090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359834" y="1098550"/>
            <a:ext cx="9399642" cy="3919538"/>
          </a:xfrm>
        </p:spPr>
        <p:txBody>
          <a:bodyPr/>
          <a:lstStyle/>
          <a:p>
            <a:r>
              <a:rPr lang="sv-SE" dirty="0"/>
              <a:t>Innovationsupphandling och innovationspartnerskap är i sammanhanget viktiga verktyg liksom </a:t>
            </a:r>
            <a:br>
              <a:rPr lang="sv-SE" dirty="0"/>
            </a:br>
            <a:r>
              <a:rPr lang="sv-SE" b="1" dirty="0"/>
              <a:t>medveten användning av lösningar i öppen källkod</a:t>
            </a:r>
            <a:r>
              <a:rPr lang="sv-SE" dirty="0"/>
              <a:t>, standarder och testbäddar. </a:t>
            </a:r>
            <a:br>
              <a:rPr lang="sv-SE" dirty="0"/>
            </a:br>
            <a:endParaRPr lang="sv-SE" dirty="0"/>
          </a:p>
          <a:p>
            <a:r>
              <a:rPr lang="sv-SE" dirty="0"/>
              <a:t>Digitala tjänster bör i så stor utsträckning som möjligt bygga på öppna standarder och använda programvara som frigör statsförvaltningen från beroendet av enskilda tekniker och lösningar</a:t>
            </a:r>
          </a:p>
          <a:p>
            <a:pPr marL="0" indent="0">
              <a:buNone/>
            </a:pPr>
            <a:endParaRPr lang="sv-SE" dirty="0"/>
          </a:p>
          <a:p>
            <a:pPr marL="0" indent="0">
              <a:buNone/>
            </a:pPr>
            <a:r>
              <a:rPr lang="sv-SE" dirty="0"/>
              <a:t>Källa: Näringsdepartementet</a:t>
            </a:r>
          </a:p>
          <a:p>
            <a:endParaRPr lang="sv-SE" dirty="0"/>
          </a:p>
          <a:p>
            <a:endParaRPr lang="sv-SE" dirty="0"/>
          </a:p>
        </p:txBody>
      </p:sp>
      <p:sp>
        <p:nvSpPr>
          <p:cNvPr id="3" name="Rubrik 2"/>
          <p:cNvSpPr>
            <a:spLocks noGrp="1"/>
          </p:cNvSpPr>
          <p:nvPr>
            <p:ph type="title"/>
          </p:nvPr>
        </p:nvSpPr>
        <p:spPr/>
        <p:txBody>
          <a:bodyPr/>
          <a:lstStyle/>
          <a:p>
            <a:r>
              <a:rPr lang="sv-SE" dirty="0" smtClean="0"/>
              <a:t>Från regeringen</a:t>
            </a:r>
            <a:endParaRPr lang="sv-SE" dirty="0"/>
          </a:p>
        </p:txBody>
      </p:sp>
    </p:spTree>
    <p:extLst>
      <p:ext uri="{BB962C8B-B14F-4D97-AF65-F5344CB8AC3E}">
        <p14:creationId xmlns:p14="http://schemas.microsoft.com/office/powerpoint/2010/main" val="656426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err="1"/>
              <a:t>European</a:t>
            </a:r>
            <a:r>
              <a:rPr lang="sv-SE" dirty="0"/>
              <a:t> </a:t>
            </a:r>
            <a:r>
              <a:rPr lang="sv-SE" dirty="0" err="1"/>
              <a:t>Interoperability</a:t>
            </a:r>
            <a:r>
              <a:rPr lang="sv-SE" dirty="0"/>
              <a:t> </a:t>
            </a:r>
            <a:r>
              <a:rPr lang="sv-SE" dirty="0" err="1"/>
              <a:t>Framework</a:t>
            </a:r>
            <a:r>
              <a:rPr lang="sv-SE" dirty="0"/>
              <a:t> - Implementation </a:t>
            </a:r>
            <a:r>
              <a:rPr lang="sv-SE" dirty="0" err="1"/>
              <a:t>Strategy</a:t>
            </a:r>
            <a:endParaRPr lang="sv-SE" dirty="0"/>
          </a:p>
        </p:txBody>
      </p:sp>
      <p:pic>
        <p:nvPicPr>
          <p:cNvPr id="4" name="Bildobjekt 3"/>
          <p:cNvPicPr>
            <a:picLocks noChangeAspect="1"/>
          </p:cNvPicPr>
          <p:nvPr/>
        </p:nvPicPr>
        <p:blipFill>
          <a:blip r:embed="rId2"/>
          <a:stretch>
            <a:fillRect/>
          </a:stretch>
        </p:blipFill>
        <p:spPr>
          <a:xfrm>
            <a:off x="841283" y="1489348"/>
            <a:ext cx="7424489" cy="3074153"/>
          </a:xfrm>
          <a:prstGeom prst="rect">
            <a:avLst/>
          </a:prstGeom>
        </p:spPr>
      </p:pic>
    </p:spTree>
    <p:extLst>
      <p:ext uri="{BB962C8B-B14F-4D97-AF65-F5344CB8AC3E}">
        <p14:creationId xmlns:p14="http://schemas.microsoft.com/office/powerpoint/2010/main" val="2439254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59476" y="93028"/>
            <a:ext cx="3280364" cy="5068728"/>
          </a:xfrm>
        </p:spPr>
        <p:txBody>
          <a:bodyPr/>
          <a:lstStyle/>
          <a:p>
            <a:r>
              <a:rPr lang="sv-SE" sz="3200" dirty="0" err="1"/>
              <a:t>European</a:t>
            </a:r>
            <a:r>
              <a:rPr lang="sv-SE" sz="3200" dirty="0"/>
              <a:t> </a:t>
            </a:r>
            <a:r>
              <a:rPr lang="sv-SE" sz="3200" dirty="0" err="1"/>
              <a:t>Interoperability</a:t>
            </a:r>
            <a:r>
              <a:rPr lang="sv-SE" sz="3200" dirty="0"/>
              <a:t> </a:t>
            </a:r>
            <a:r>
              <a:rPr lang="sv-SE" sz="3200" dirty="0" err="1"/>
              <a:t>Framework</a:t>
            </a:r>
            <a:r>
              <a:rPr lang="sv-SE" sz="3200" dirty="0"/>
              <a:t> - Implementation </a:t>
            </a:r>
            <a:r>
              <a:rPr lang="sv-SE" sz="3200" dirty="0" err="1"/>
              <a:t>Strategy</a:t>
            </a:r>
            <a:endParaRPr lang="sv-SE" sz="3200" dirty="0"/>
          </a:p>
        </p:txBody>
      </p:sp>
      <p:pic>
        <p:nvPicPr>
          <p:cNvPr id="4" name="Bildobjekt 3"/>
          <p:cNvPicPr>
            <a:picLocks noChangeAspect="1"/>
          </p:cNvPicPr>
          <p:nvPr/>
        </p:nvPicPr>
        <p:blipFill>
          <a:blip r:embed="rId2"/>
          <a:stretch>
            <a:fillRect/>
          </a:stretch>
        </p:blipFill>
        <p:spPr>
          <a:xfrm>
            <a:off x="3673763" y="121196"/>
            <a:ext cx="5109765" cy="5128212"/>
          </a:xfrm>
          <a:prstGeom prst="rect">
            <a:avLst/>
          </a:prstGeom>
        </p:spPr>
      </p:pic>
    </p:spTree>
    <p:extLst>
      <p:ext uri="{BB962C8B-B14F-4D97-AF65-F5344CB8AC3E}">
        <p14:creationId xmlns:p14="http://schemas.microsoft.com/office/powerpoint/2010/main" val="2927721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p:cNvSpPr>
            <a:spLocks noGrp="1"/>
          </p:cNvSpPr>
          <p:nvPr>
            <p:ph type="title"/>
          </p:nvPr>
        </p:nvSpPr>
        <p:spPr>
          <a:xfrm>
            <a:off x="39440" y="93028"/>
            <a:ext cx="10120560" cy="952500"/>
          </a:xfrm>
        </p:spPr>
        <p:txBody>
          <a:bodyPr/>
          <a:lstStyle/>
          <a:p>
            <a:pPr algn="ctr"/>
            <a:r>
              <a:rPr lang="sv-SE" dirty="0" smtClean="0"/>
              <a:t>Många öppna produkter inom FK</a:t>
            </a:r>
            <a:endParaRPr lang="sv-SE" dirty="0"/>
          </a:p>
        </p:txBody>
      </p:sp>
      <p:sp>
        <p:nvSpPr>
          <p:cNvPr id="5" name="textruta 4"/>
          <p:cNvSpPr txBox="1"/>
          <p:nvPr/>
        </p:nvSpPr>
        <p:spPr>
          <a:xfrm>
            <a:off x="4477638" y="2281436"/>
            <a:ext cx="1529700" cy="707886"/>
          </a:xfrm>
          <a:prstGeom prst="rect">
            <a:avLst/>
          </a:prstGeom>
          <a:noFill/>
        </p:spPr>
        <p:txBody>
          <a:bodyPr wrap="square" rtlCol="0">
            <a:spAutoFit/>
          </a:bodyPr>
          <a:lstStyle/>
          <a:p>
            <a:pPr algn="ctr">
              <a:spcAft>
                <a:spcPts val="600"/>
              </a:spcAft>
            </a:pPr>
            <a:r>
              <a:rPr lang="sv-SE" sz="4000" b="1" spc="-20" dirty="0" smtClean="0">
                <a:solidFill>
                  <a:schemeClr val="tx1">
                    <a:lumMod val="90000"/>
                    <a:lumOff val="10000"/>
                  </a:schemeClr>
                </a:solidFill>
                <a:latin typeface="+mn-lt"/>
              </a:rPr>
              <a:t>Linux</a:t>
            </a:r>
          </a:p>
        </p:txBody>
      </p:sp>
    </p:spTree>
    <p:extLst>
      <p:ext uri="{BB962C8B-B14F-4D97-AF65-F5344CB8AC3E}">
        <p14:creationId xmlns:p14="http://schemas.microsoft.com/office/powerpoint/2010/main" val="248684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gn="ctr"/>
            <a:r>
              <a:rPr lang="sv-SE" dirty="0" smtClean="0"/>
              <a:t>Stort </a:t>
            </a:r>
            <a:r>
              <a:rPr lang="sv-SE" dirty="0" err="1" smtClean="0"/>
              <a:t>migreringsprojekt</a:t>
            </a:r>
            <a:r>
              <a:rPr lang="sv-SE" dirty="0" smtClean="0"/>
              <a:t> från Unix till Linux</a:t>
            </a:r>
            <a:endParaRPr lang="sv-SE" dirty="0"/>
          </a:p>
        </p:txBody>
      </p:sp>
      <p:pic>
        <p:nvPicPr>
          <p:cNvPr id="2" name="Bildobjekt 1"/>
          <p:cNvPicPr>
            <a:picLocks noChangeAspect="1"/>
          </p:cNvPicPr>
          <p:nvPr/>
        </p:nvPicPr>
        <p:blipFill>
          <a:blip r:embed="rId2"/>
          <a:stretch>
            <a:fillRect/>
          </a:stretch>
        </p:blipFill>
        <p:spPr>
          <a:xfrm>
            <a:off x="1464270" y="913284"/>
            <a:ext cx="7190412" cy="4320000"/>
          </a:xfrm>
          <a:prstGeom prst="rect">
            <a:avLst/>
          </a:prstGeom>
        </p:spPr>
      </p:pic>
    </p:spTree>
    <p:extLst>
      <p:ext uri="{BB962C8B-B14F-4D97-AF65-F5344CB8AC3E}">
        <p14:creationId xmlns:p14="http://schemas.microsoft.com/office/powerpoint/2010/main" val="3982960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72" y="1038245"/>
            <a:ext cx="2050053" cy="2016224"/>
          </a:xfrm>
          <a:prstGeom prst="rect">
            <a:avLst/>
          </a:prstGeom>
        </p:spPr>
      </p:pic>
      <p:sp>
        <p:nvSpPr>
          <p:cNvPr id="6" name="textruta 5"/>
          <p:cNvSpPr txBox="1"/>
          <p:nvPr/>
        </p:nvSpPr>
        <p:spPr>
          <a:xfrm>
            <a:off x="327472" y="3793604"/>
            <a:ext cx="6336704" cy="1018328"/>
          </a:xfrm>
          <a:prstGeom prst="rect">
            <a:avLst/>
          </a:prstGeom>
          <a:solidFill>
            <a:schemeClr val="tx1"/>
          </a:solidFill>
        </p:spPr>
        <p:txBody>
          <a:bodyPr wrap="square" lIns="180000" tIns="108000" bIns="108000" rtlCol="0">
            <a:spAutoFit/>
          </a:bodyPr>
          <a:lstStyle>
            <a:defPPr>
              <a:defRPr lang="sv-SE"/>
            </a:defPPr>
            <a:lvl1pPr>
              <a:spcAft>
                <a:spcPts val="600"/>
              </a:spcAft>
              <a:defRPr sz="1400" spc="-20">
                <a:solidFill>
                  <a:schemeClr val="bg1">
                    <a:lumMod val="85000"/>
                  </a:schemeClr>
                </a:solidFill>
                <a:latin typeface="Consolas" panose="020B0609020204030204" pitchFamily="49" charset="0"/>
                <a:cs typeface="Consolas" panose="020B0609020204030204" pitchFamily="49" charset="0"/>
              </a:defRPr>
            </a:lvl1pPr>
          </a:lstStyle>
          <a:p>
            <a:r>
              <a:rPr lang="sv-SE" b="1" dirty="0" smtClean="0"/>
              <a:t>$ </a:t>
            </a:r>
            <a:r>
              <a:rPr lang="sv-SE" b="1" dirty="0"/>
              <a:t>finger </a:t>
            </a:r>
            <a:r>
              <a:rPr lang="sv-SE" b="1" dirty="0" smtClean="0"/>
              <a:t>$(</a:t>
            </a:r>
            <a:r>
              <a:rPr lang="sv-SE" b="1" dirty="0" err="1" smtClean="0"/>
              <a:t>whoami</a:t>
            </a:r>
            <a:r>
              <a:rPr lang="sv-SE" b="1" dirty="0" smtClean="0"/>
              <a:t>)</a:t>
            </a:r>
            <a:endParaRPr lang="sv-SE" b="1" dirty="0"/>
          </a:p>
          <a:p>
            <a:r>
              <a:rPr lang="sv-SE" b="1" dirty="0"/>
              <a:t>Login: </a:t>
            </a:r>
            <a:r>
              <a:rPr lang="sv-SE" b="1" dirty="0" err="1" smtClean="0"/>
              <a:t>tomas</a:t>
            </a:r>
            <a:r>
              <a:rPr lang="sv-SE" b="1" dirty="0"/>
              <a:t>       			</a:t>
            </a:r>
            <a:r>
              <a:rPr lang="sv-SE" b="1" dirty="0" err="1">
                <a:solidFill>
                  <a:schemeClr val="tx2">
                    <a:lumMod val="60000"/>
                    <a:lumOff val="40000"/>
                  </a:schemeClr>
                </a:solidFill>
              </a:rPr>
              <a:t>Name</a:t>
            </a:r>
            <a:r>
              <a:rPr lang="sv-SE" b="1" dirty="0">
                <a:solidFill>
                  <a:schemeClr val="tx2">
                    <a:lumMod val="60000"/>
                    <a:lumOff val="40000"/>
                  </a:schemeClr>
                </a:solidFill>
              </a:rPr>
              <a:t>: Tomas Lagren</a:t>
            </a:r>
          </a:p>
          <a:p>
            <a:r>
              <a:rPr lang="sv-SE" b="1" dirty="0"/>
              <a:t>Directory: /</a:t>
            </a:r>
            <a:r>
              <a:rPr lang="sv-SE" b="1" dirty="0" err="1" smtClean="0"/>
              <a:t>home</a:t>
            </a:r>
            <a:r>
              <a:rPr lang="sv-SE" b="1" dirty="0" smtClean="0"/>
              <a:t>/</a:t>
            </a:r>
            <a:r>
              <a:rPr lang="sv-SE" b="1" dirty="0" err="1" smtClean="0"/>
              <a:t>tomas</a:t>
            </a:r>
            <a:r>
              <a:rPr lang="sv-SE" b="1" dirty="0"/>
              <a:t>           	</a:t>
            </a:r>
            <a:r>
              <a:rPr lang="sv-SE" b="1" dirty="0" smtClean="0"/>
              <a:t>Shell</a:t>
            </a:r>
            <a:r>
              <a:rPr lang="sv-SE" b="1" dirty="0"/>
              <a:t>: /</a:t>
            </a:r>
            <a:r>
              <a:rPr lang="sv-SE" b="1" dirty="0" smtClean="0"/>
              <a:t>bin/</a:t>
            </a:r>
            <a:r>
              <a:rPr lang="sv-SE" b="1" dirty="0" err="1" smtClean="0"/>
              <a:t>bash</a:t>
            </a:r>
            <a:endParaRPr lang="sv-SE" b="1" dirty="0"/>
          </a:p>
        </p:txBody>
      </p:sp>
      <p:sp>
        <p:nvSpPr>
          <p:cNvPr id="8" name="textruta 7"/>
          <p:cNvSpPr txBox="1"/>
          <p:nvPr/>
        </p:nvSpPr>
        <p:spPr>
          <a:xfrm>
            <a:off x="2919760" y="1231220"/>
            <a:ext cx="5904656" cy="2200602"/>
          </a:xfrm>
          <a:prstGeom prst="rect">
            <a:avLst/>
          </a:prstGeom>
          <a:noFill/>
        </p:spPr>
        <p:txBody>
          <a:bodyPr wrap="square" rtlCol="0">
            <a:spAutoFit/>
          </a:bodyPr>
          <a:lstStyle/>
          <a:p>
            <a:pPr>
              <a:spcAft>
                <a:spcPts val="600"/>
              </a:spcAft>
            </a:pPr>
            <a:r>
              <a:rPr lang="sv-SE" sz="1600" spc="-20" dirty="0" smtClean="0">
                <a:solidFill>
                  <a:schemeClr val="tx1">
                    <a:lumMod val="90000"/>
                    <a:lumOff val="10000"/>
                  </a:schemeClr>
                </a:solidFill>
                <a:latin typeface="+mn-lt"/>
              </a:rPr>
              <a:t>Infrastrukturarkitekt inom området Datacenter med fokus på Server, Linux och öppenkällkodslösningar.</a:t>
            </a:r>
          </a:p>
          <a:p>
            <a:pPr>
              <a:spcAft>
                <a:spcPts val="600"/>
              </a:spcAft>
            </a:pPr>
            <a:endParaRPr lang="sv-SE" sz="1600" spc="-20" dirty="0" smtClean="0">
              <a:solidFill>
                <a:schemeClr val="tx1">
                  <a:lumMod val="90000"/>
                  <a:lumOff val="10000"/>
                </a:schemeClr>
              </a:solidFill>
              <a:latin typeface="+mn-lt"/>
            </a:endParaRPr>
          </a:p>
          <a:p>
            <a:pPr>
              <a:spcAft>
                <a:spcPts val="600"/>
              </a:spcAft>
            </a:pPr>
            <a:r>
              <a:rPr lang="sv-SE" sz="1600" spc="-20" dirty="0" smtClean="0">
                <a:solidFill>
                  <a:schemeClr val="tx1">
                    <a:lumMod val="90000"/>
                    <a:lumOff val="10000"/>
                  </a:schemeClr>
                </a:solidFill>
                <a:latin typeface="+mn-lt"/>
              </a:rPr>
              <a:t>E-post: </a:t>
            </a:r>
            <a:r>
              <a:rPr lang="sv-SE" sz="1600" spc="-20" dirty="0" smtClean="0">
                <a:solidFill>
                  <a:schemeClr val="tx1">
                    <a:lumMod val="90000"/>
                    <a:lumOff val="10000"/>
                  </a:schemeClr>
                </a:solidFill>
                <a:latin typeface="+mn-lt"/>
                <a:hlinkClick r:id="rId3"/>
              </a:rPr>
              <a:t>tomas.lagren@fk.se</a:t>
            </a:r>
            <a:endParaRPr lang="sv-SE" sz="1600" spc="-20" dirty="0" smtClean="0">
              <a:solidFill>
                <a:schemeClr val="tx1">
                  <a:lumMod val="90000"/>
                  <a:lumOff val="10000"/>
                </a:schemeClr>
              </a:solidFill>
              <a:latin typeface="+mn-lt"/>
            </a:endParaRPr>
          </a:p>
          <a:p>
            <a:pPr>
              <a:spcAft>
                <a:spcPts val="600"/>
              </a:spcAft>
            </a:pPr>
            <a:r>
              <a:rPr lang="sv-SE" sz="1600" spc="-20" dirty="0">
                <a:solidFill>
                  <a:schemeClr val="tx1">
                    <a:lumMod val="90000"/>
                    <a:lumOff val="10000"/>
                  </a:schemeClr>
                </a:solidFill>
              </a:rPr>
              <a:t>LinkedIn: </a:t>
            </a:r>
            <a:r>
              <a:rPr lang="sv-SE" sz="1600" spc="-20" dirty="0" smtClean="0">
                <a:solidFill>
                  <a:schemeClr val="tx1">
                    <a:lumMod val="90000"/>
                    <a:lumOff val="10000"/>
                  </a:schemeClr>
                </a:solidFill>
                <a:latin typeface="+mn-lt"/>
                <a:hlinkClick r:id="rId4"/>
              </a:rPr>
              <a:t>linkedin.com/in/</a:t>
            </a:r>
            <a:r>
              <a:rPr lang="sv-SE" sz="1600" spc="-20" dirty="0" err="1" smtClean="0">
                <a:solidFill>
                  <a:schemeClr val="tx1">
                    <a:lumMod val="90000"/>
                    <a:lumOff val="10000"/>
                  </a:schemeClr>
                </a:solidFill>
                <a:latin typeface="+mn-lt"/>
                <a:hlinkClick r:id="rId4"/>
              </a:rPr>
              <a:t>tlagren</a:t>
            </a:r>
            <a:endParaRPr lang="sv-SE" sz="1600" spc="-20" dirty="0" smtClean="0">
              <a:solidFill>
                <a:schemeClr val="tx1">
                  <a:lumMod val="90000"/>
                  <a:lumOff val="10000"/>
                </a:schemeClr>
              </a:solidFill>
              <a:latin typeface="+mn-lt"/>
            </a:endParaRPr>
          </a:p>
          <a:p>
            <a:pPr>
              <a:spcAft>
                <a:spcPts val="600"/>
              </a:spcAft>
            </a:pPr>
            <a:r>
              <a:rPr lang="sv-SE" sz="1600" spc="-20" dirty="0" smtClean="0">
                <a:solidFill>
                  <a:schemeClr val="tx1">
                    <a:lumMod val="90000"/>
                    <a:lumOff val="10000"/>
                  </a:schemeClr>
                </a:solidFill>
                <a:latin typeface="+mn-lt"/>
              </a:rPr>
              <a:t>Blogg: </a:t>
            </a:r>
            <a:r>
              <a:rPr lang="sv-SE" sz="1600" spc="-20" dirty="0" smtClean="0">
                <a:solidFill>
                  <a:schemeClr val="tx1">
                    <a:lumMod val="90000"/>
                    <a:lumOff val="10000"/>
                  </a:schemeClr>
                </a:solidFill>
                <a:latin typeface="+mn-lt"/>
                <a:hlinkClick r:id="rId5"/>
              </a:rPr>
              <a:t>open.fk.se</a:t>
            </a:r>
            <a:endParaRPr lang="sv-SE" sz="1600" spc="-20" dirty="0" smtClean="0">
              <a:solidFill>
                <a:schemeClr val="tx1">
                  <a:lumMod val="90000"/>
                  <a:lumOff val="10000"/>
                </a:schemeClr>
              </a:solidFill>
              <a:latin typeface="+mn-lt"/>
            </a:endParaRPr>
          </a:p>
          <a:p>
            <a:pPr>
              <a:spcAft>
                <a:spcPts val="600"/>
              </a:spcAft>
            </a:pPr>
            <a:endParaRPr lang="sv-SE" sz="1600" spc="-20" dirty="0" smtClean="0">
              <a:solidFill>
                <a:schemeClr val="tx1">
                  <a:lumMod val="90000"/>
                  <a:lumOff val="10000"/>
                </a:schemeClr>
              </a:solidFill>
              <a:latin typeface="+mn-lt"/>
            </a:endParaRPr>
          </a:p>
        </p:txBody>
      </p:sp>
    </p:spTree>
    <p:extLst>
      <p:ext uri="{BB962C8B-B14F-4D97-AF65-F5344CB8AC3E}">
        <p14:creationId xmlns:p14="http://schemas.microsoft.com/office/powerpoint/2010/main" val="3967615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gn="ctr"/>
            <a:r>
              <a:rPr lang="sv-SE" dirty="0" smtClean="0"/>
              <a:t>Mer ”pang” för pengarna</a:t>
            </a:r>
            <a:endParaRPr lang="sv-SE" dirty="0"/>
          </a:p>
        </p:txBody>
      </p:sp>
      <p:pic>
        <p:nvPicPr>
          <p:cNvPr id="4" name="Bildobjekt 3"/>
          <p:cNvPicPr>
            <a:picLocks noChangeAspect="1"/>
          </p:cNvPicPr>
          <p:nvPr/>
        </p:nvPicPr>
        <p:blipFill>
          <a:blip r:embed="rId2"/>
          <a:stretch>
            <a:fillRect/>
          </a:stretch>
        </p:blipFill>
        <p:spPr>
          <a:xfrm>
            <a:off x="153888" y="913284"/>
            <a:ext cx="4578946" cy="2311674"/>
          </a:xfrm>
          <a:prstGeom prst="rect">
            <a:avLst/>
          </a:prstGeom>
        </p:spPr>
      </p:pic>
      <p:pic>
        <p:nvPicPr>
          <p:cNvPr id="5" name="Bildobjekt 4"/>
          <p:cNvPicPr>
            <a:picLocks noChangeAspect="1"/>
          </p:cNvPicPr>
          <p:nvPr/>
        </p:nvPicPr>
        <p:blipFill>
          <a:blip r:embed="rId3"/>
          <a:stretch>
            <a:fillRect/>
          </a:stretch>
        </p:blipFill>
        <p:spPr>
          <a:xfrm>
            <a:off x="255464" y="3668778"/>
            <a:ext cx="4897760" cy="1704727"/>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834" y="983115"/>
            <a:ext cx="5134309" cy="217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Bildobjekt 7"/>
          <p:cNvPicPr>
            <a:picLocks noChangeAspect="1"/>
          </p:cNvPicPr>
          <p:nvPr/>
        </p:nvPicPr>
        <p:blipFill>
          <a:blip r:embed="rId5"/>
          <a:stretch>
            <a:fillRect/>
          </a:stretch>
        </p:blipFill>
        <p:spPr>
          <a:xfrm>
            <a:off x="5351177" y="3203773"/>
            <a:ext cx="4193319" cy="2029991"/>
          </a:xfrm>
          <a:prstGeom prst="rect">
            <a:avLst/>
          </a:prstGeom>
        </p:spPr>
      </p:pic>
    </p:spTree>
    <p:extLst>
      <p:ext uri="{BB962C8B-B14F-4D97-AF65-F5344CB8AC3E}">
        <p14:creationId xmlns:p14="http://schemas.microsoft.com/office/powerpoint/2010/main" val="3476334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gn="ctr"/>
            <a:r>
              <a:rPr lang="sv-SE" dirty="0" smtClean="0"/>
              <a:t>Automatiseringen har tagit fart</a:t>
            </a:r>
            <a:endParaRPr lang="sv-SE" dirty="0"/>
          </a:p>
        </p:txBody>
      </p:sp>
      <p:pic>
        <p:nvPicPr>
          <p:cNvPr id="2" name="Bildobjekt 1"/>
          <p:cNvPicPr>
            <a:picLocks noChangeAspect="1"/>
          </p:cNvPicPr>
          <p:nvPr/>
        </p:nvPicPr>
        <p:blipFill>
          <a:blip r:embed="rId2"/>
          <a:stretch>
            <a:fillRect/>
          </a:stretch>
        </p:blipFill>
        <p:spPr>
          <a:xfrm>
            <a:off x="1464270" y="913284"/>
            <a:ext cx="7190412" cy="4320000"/>
          </a:xfrm>
          <a:prstGeom prst="rect">
            <a:avLst/>
          </a:prstGeom>
        </p:spPr>
      </p:pic>
    </p:spTree>
    <p:extLst>
      <p:ext uri="{BB962C8B-B14F-4D97-AF65-F5344CB8AC3E}">
        <p14:creationId xmlns:p14="http://schemas.microsoft.com/office/powerpoint/2010/main" val="1810636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p:cNvSpPr>
            <a:spLocks noGrp="1"/>
          </p:cNvSpPr>
          <p:nvPr>
            <p:ph type="title"/>
          </p:nvPr>
        </p:nvSpPr>
        <p:spPr>
          <a:xfrm>
            <a:off x="1012488" y="93028"/>
            <a:ext cx="8460000" cy="952500"/>
          </a:xfrm>
        </p:spPr>
        <p:txBody>
          <a:bodyPr/>
          <a:lstStyle/>
          <a:p>
            <a:pPr algn="ctr"/>
            <a:r>
              <a:rPr lang="sv-SE" dirty="0"/>
              <a:t>Många öppna produkter inom FK</a:t>
            </a:r>
          </a:p>
        </p:txBody>
      </p:sp>
      <p:sp>
        <p:nvSpPr>
          <p:cNvPr id="5" name="textruta 4"/>
          <p:cNvSpPr txBox="1"/>
          <p:nvPr/>
        </p:nvSpPr>
        <p:spPr>
          <a:xfrm>
            <a:off x="4477638" y="2281436"/>
            <a:ext cx="1529700" cy="707886"/>
          </a:xfrm>
          <a:prstGeom prst="rect">
            <a:avLst/>
          </a:prstGeom>
          <a:noFill/>
        </p:spPr>
        <p:txBody>
          <a:bodyPr wrap="square" rtlCol="0">
            <a:spAutoFit/>
          </a:bodyPr>
          <a:lstStyle/>
          <a:p>
            <a:pPr algn="ctr">
              <a:spcAft>
                <a:spcPts val="600"/>
              </a:spcAft>
            </a:pPr>
            <a:r>
              <a:rPr lang="sv-SE" sz="4000" b="1" spc="-20" dirty="0" smtClean="0">
                <a:solidFill>
                  <a:schemeClr val="tx1">
                    <a:lumMod val="90000"/>
                    <a:lumOff val="10000"/>
                  </a:schemeClr>
                </a:solidFill>
                <a:latin typeface="+mn-lt"/>
              </a:rPr>
              <a:t>Linux</a:t>
            </a:r>
          </a:p>
        </p:txBody>
      </p:sp>
      <p:sp>
        <p:nvSpPr>
          <p:cNvPr id="6" name="Rektangel 5"/>
          <p:cNvSpPr/>
          <p:nvPr/>
        </p:nvSpPr>
        <p:spPr>
          <a:xfrm>
            <a:off x="1959716" y="1777380"/>
            <a:ext cx="2207143" cy="338554"/>
          </a:xfrm>
          <a:prstGeom prst="rect">
            <a:avLst/>
          </a:prstGeom>
        </p:spPr>
        <p:txBody>
          <a:bodyPr wrap="none">
            <a:spAutoFit/>
          </a:bodyPr>
          <a:lstStyle/>
          <a:p>
            <a:pPr marL="0" indent="0" algn="ctr">
              <a:buNone/>
            </a:pPr>
            <a:r>
              <a:rPr lang="sv-SE" sz="1600" b="1" dirty="0"/>
              <a:t>Apache HTTP Server</a:t>
            </a:r>
          </a:p>
        </p:txBody>
      </p:sp>
      <p:sp>
        <p:nvSpPr>
          <p:cNvPr id="7" name="Rektangel 6"/>
          <p:cNvSpPr/>
          <p:nvPr/>
        </p:nvSpPr>
        <p:spPr>
          <a:xfrm>
            <a:off x="2147652" y="2509232"/>
            <a:ext cx="833883" cy="338554"/>
          </a:xfrm>
          <a:prstGeom prst="rect">
            <a:avLst/>
          </a:prstGeom>
        </p:spPr>
        <p:txBody>
          <a:bodyPr wrap="none">
            <a:spAutoFit/>
          </a:bodyPr>
          <a:lstStyle/>
          <a:p>
            <a:r>
              <a:rPr lang="sv-SE" sz="1600" b="1" dirty="0"/>
              <a:t>NGINX</a:t>
            </a:r>
          </a:p>
        </p:txBody>
      </p:sp>
      <p:sp>
        <p:nvSpPr>
          <p:cNvPr id="8" name="Rektangel 7"/>
          <p:cNvSpPr/>
          <p:nvPr/>
        </p:nvSpPr>
        <p:spPr>
          <a:xfrm>
            <a:off x="5512250" y="1408048"/>
            <a:ext cx="832279" cy="338554"/>
          </a:xfrm>
          <a:prstGeom prst="rect">
            <a:avLst/>
          </a:prstGeom>
        </p:spPr>
        <p:txBody>
          <a:bodyPr wrap="none">
            <a:spAutoFit/>
          </a:bodyPr>
          <a:lstStyle/>
          <a:p>
            <a:pPr marL="0" indent="0" algn="ctr">
              <a:buNone/>
            </a:pPr>
            <a:r>
              <a:rPr lang="sv-SE" sz="1600" b="1" dirty="0" err="1"/>
              <a:t>PuTTY</a:t>
            </a:r>
            <a:endParaRPr lang="sv-SE" sz="1600" b="1" dirty="0"/>
          </a:p>
        </p:txBody>
      </p:sp>
      <p:sp>
        <p:nvSpPr>
          <p:cNvPr id="9" name="Rektangel 8"/>
          <p:cNvSpPr/>
          <p:nvPr/>
        </p:nvSpPr>
        <p:spPr>
          <a:xfrm>
            <a:off x="6557104" y="1912104"/>
            <a:ext cx="869149" cy="338554"/>
          </a:xfrm>
          <a:prstGeom prst="rect">
            <a:avLst/>
          </a:prstGeom>
        </p:spPr>
        <p:txBody>
          <a:bodyPr wrap="none">
            <a:spAutoFit/>
          </a:bodyPr>
          <a:lstStyle/>
          <a:p>
            <a:r>
              <a:rPr lang="sv-SE" sz="1600" b="1" dirty="0" err="1"/>
              <a:t>Firefox</a:t>
            </a:r>
            <a:endParaRPr lang="sv-SE" sz="1600" b="1" dirty="0"/>
          </a:p>
        </p:txBody>
      </p:sp>
      <p:sp>
        <p:nvSpPr>
          <p:cNvPr id="10" name="Rektangel 9"/>
          <p:cNvSpPr/>
          <p:nvPr/>
        </p:nvSpPr>
        <p:spPr>
          <a:xfrm>
            <a:off x="6811696" y="1408048"/>
            <a:ext cx="979564" cy="338554"/>
          </a:xfrm>
          <a:prstGeom prst="rect">
            <a:avLst/>
          </a:prstGeom>
        </p:spPr>
        <p:txBody>
          <a:bodyPr wrap="none">
            <a:spAutoFit/>
          </a:bodyPr>
          <a:lstStyle/>
          <a:p>
            <a:pPr marL="0" indent="0" algn="ctr">
              <a:buNone/>
            </a:pPr>
            <a:r>
              <a:rPr lang="sv-SE" sz="1600" b="1" dirty="0" err="1"/>
              <a:t>WinSCP</a:t>
            </a:r>
            <a:endParaRPr lang="sv-SE" sz="1600" b="1" dirty="0"/>
          </a:p>
        </p:txBody>
      </p:sp>
      <p:sp>
        <p:nvSpPr>
          <p:cNvPr id="11" name="Rektangel 10"/>
          <p:cNvSpPr/>
          <p:nvPr/>
        </p:nvSpPr>
        <p:spPr>
          <a:xfrm>
            <a:off x="2908837" y="3263590"/>
            <a:ext cx="1175129" cy="338554"/>
          </a:xfrm>
          <a:prstGeom prst="rect">
            <a:avLst/>
          </a:prstGeom>
        </p:spPr>
        <p:txBody>
          <a:bodyPr wrap="none">
            <a:spAutoFit/>
          </a:bodyPr>
          <a:lstStyle/>
          <a:p>
            <a:pPr marL="0" indent="0" algn="ctr">
              <a:buNone/>
            </a:pPr>
            <a:r>
              <a:rPr lang="sv-SE" sz="1600" b="1" dirty="0" err="1"/>
              <a:t>Wireshark</a:t>
            </a:r>
            <a:endParaRPr lang="sv-SE" sz="1600" b="1" dirty="0"/>
          </a:p>
        </p:txBody>
      </p:sp>
      <p:sp>
        <p:nvSpPr>
          <p:cNvPr id="12" name="Rektangel 11"/>
          <p:cNvSpPr/>
          <p:nvPr/>
        </p:nvSpPr>
        <p:spPr>
          <a:xfrm>
            <a:off x="6659689" y="2907711"/>
            <a:ext cx="710451" cy="338554"/>
          </a:xfrm>
          <a:prstGeom prst="rect">
            <a:avLst/>
          </a:prstGeom>
        </p:spPr>
        <p:txBody>
          <a:bodyPr wrap="none">
            <a:spAutoFit/>
          </a:bodyPr>
          <a:lstStyle/>
          <a:p>
            <a:r>
              <a:rPr lang="sv-SE" sz="1600" b="1" dirty="0" err="1"/>
              <a:t>Gimp</a:t>
            </a:r>
            <a:endParaRPr lang="sv-SE" sz="1600" b="1" dirty="0"/>
          </a:p>
        </p:txBody>
      </p:sp>
      <p:sp>
        <p:nvSpPr>
          <p:cNvPr id="13" name="Rektangel 12"/>
          <p:cNvSpPr/>
          <p:nvPr/>
        </p:nvSpPr>
        <p:spPr>
          <a:xfrm>
            <a:off x="4684896" y="3577580"/>
            <a:ext cx="1016625" cy="338554"/>
          </a:xfrm>
          <a:prstGeom prst="rect">
            <a:avLst/>
          </a:prstGeom>
        </p:spPr>
        <p:txBody>
          <a:bodyPr wrap="none">
            <a:spAutoFit/>
          </a:bodyPr>
          <a:lstStyle/>
          <a:p>
            <a:r>
              <a:rPr lang="sv-SE" sz="1600" b="1" dirty="0" err="1" smtClean="0"/>
              <a:t>MariaDB</a:t>
            </a:r>
            <a:endParaRPr lang="sv-SE" sz="1600" b="1" dirty="0"/>
          </a:p>
        </p:txBody>
      </p:sp>
      <p:sp>
        <p:nvSpPr>
          <p:cNvPr id="14" name="Rektangel 13"/>
          <p:cNvSpPr/>
          <p:nvPr/>
        </p:nvSpPr>
        <p:spPr>
          <a:xfrm>
            <a:off x="6197064" y="3520698"/>
            <a:ext cx="1369286" cy="338554"/>
          </a:xfrm>
          <a:prstGeom prst="rect">
            <a:avLst/>
          </a:prstGeom>
        </p:spPr>
        <p:txBody>
          <a:bodyPr wrap="none">
            <a:spAutoFit/>
          </a:bodyPr>
          <a:lstStyle/>
          <a:p>
            <a:r>
              <a:rPr lang="sv-SE" sz="1600" b="1" dirty="0" err="1"/>
              <a:t>PostgreSQL</a:t>
            </a:r>
            <a:endParaRPr lang="sv-SE" sz="1600" b="1" dirty="0"/>
          </a:p>
        </p:txBody>
      </p:sp>
      <p:sp>
        <p:nvSpPr>
          <p:cNvPr id="15" name="Rektangel 14"/>
          <p:cNvSpPr/>
          <p:nvPr/>
        </p:nvSpPr>
        <p:spPr>
          <a:xfrm>
            <a:off x="8314451" y="1966445"/>
            <a:ext cx="898772" cy="338554"/>
          </a:xfrm>
          <a:prstGeom prst="rect">
            <a:avLst/>
          </a:prstGeom>
        </p:spPr>
        <p:txBody>
          <a:bodyPr wrap="none">
            <a:spAutoFit/>
          </a:bodyPr>
          <a:lstStyle/>
          <a:p>
            <a:r>
              <a:rPr lang="sv-SE" sz="1600" b="1" dirty="0" err="1"/>
              <a:t>Tomcat</a:t>
            </a:r>
            <a:endParaRPr lang="sv-SE" sz="1600" b="1" dirty="0"/>
          </a:p>
        </p:txBody>
      </p:sp>
      <p:sp>
        <p:nvSpPr>
          <p:cNvPr id="16" name="Rektangel 15"/>
          <p:cNvSpPr/>
          <p:nvPr/>
        </p:nvSpPr>
        <p:spPr>
          <a:xfrm>
            <a:off x="8314451" y="2509232"/>
            <a:ext cx="857735" cy="338554"/>
          </a:xfrm>
          <a:prstGeom prst="rect">
            <a:avLst/>
          </a:prstGeom>
        </p:spPr>
        <p:txBody>
          <a:bodyPr wrap="none">
            <a:spAutoFit/>
          </a:bodyPr>
          <a:lstStyle/>
          <a:p>
            <a:r>
              <a:rPr lang="sv-SE" sz="1600" b="1" dirty="0" err="1"/>
              <a:t>Wildfly</a:t>
            </a:r>
            <a:endParaRPr lang="sv-SE" sz="1600" b="1" dirty="0"/>
          </a:p>
        </p:txBody>
      </p:sp>
      <p:sp>
        <p:nvSpPr>
          <p:cNvPr id="17" name="Rektangel 16"/>
          <p:cNvSpPr/>
          <p:nvPr/>
        </p:nvSpPr>
        <p:spPr>
          <a:xfrm>
            <a:off x="7935406" y="3052019"/>
            <a:ext cx="1276310" cy="338554"/>
          </a:xfrm>
          <a:prstGeom prst="rect">
            <a:avLst/>
          </a:prstGeom>
        </p:spPr>
        <p:txBody>
          <a:bodyPr wrap="none">
            <a:spAutoFit/>
          </a:bodyPr>
          <a:lstStyle/>
          <a:p>
            <a:pPr marL="0" indent="0" algn="ctr">
              <a:buNone/>
            </a:pPr>
            <a:r>
              <a:rPr lang="sv-SE" sz="1600" b="1" dirty="0" err="1"/>
              <a:t>JBoss</a:t>
            </a:r>
            <a:r>
              <a:rPr lang="sv-SE" sz="1600" b="1" dirty="0"/>
              <a:t> </a:t>
            </a:r>
            <a:r>
              <a:rPr lang="sv-SE" sz="1600" b="1" dirty="0" smtClean="0"/>
              <a:t>EAP</a:t>
            </a:r>
            <a:endParaRPr lang="sv-SE" sz="1600" b="1" dirty="0"/>
          </a:p>
        </p:txBody>
      </p:sp>
      <p:sp>
        <p:nvSpPr>
          <p:cNvPr id="18" name="Rektangel 17"/>
          <p:cNvSpPr/>
          <p:nvPr/>
        </p:nvSpPr>
        <p:spPr>
          <a:xfrm>
            <a:off x="1480642" y="3927245"/>
            <a:ext cx="1334020" cy="338554"/>
          </a:xfrm>
          <a:prstGeom prst="rect">
            <a:avLst/>
          </a:prstGeom>
        </p:spPr>
        <p:txBody>
          <a:bodyPr wrap="none">
            <a:spAutoFit/>
          </a:bodyPr>
          <a:lstStyle/>
          <a:p>
            <a:pPr marL="0" indent="0" algn="ctr">
              <a:buNone/>
            </a:pPr>
            <a:r>
              <a:rPr lang="sv-SE" sz="1600" b="1" dirty="0" err="1"/>
              <a:t>JBoss</a:t>
            </a:r>
            <a:r>
              <a:rPr lang="sv-SE" sz="1600" b="1" dirty="0"/>
              <a:t> </a:t>
            </a:r>
            <a:r>
              <a:rPr lang="sv-SE" sz="1600" b="1" dirty="0" err="1"/>
              <a:t>Fuse</a:t>
            </a:r>
            <a:endParaRPr lang="sv-SE" sz="1600" b="1" dirty="0"/>
          </a:p>
        </p:txBody>
      </p:sp>
      <p:sp>
        <p:nvSpPr>
          <p:cNvPr id="19" name="Rektangel 18"/>
          <p:cNvSpPr/>
          <p:nvPr/>
        </p:nvSpPr>
        <p:spPr>
          <a:xfrm>
            <a:off x="3037805" y="4296577"/>
            <a:ext cx="788999" cy="338554"/>
          </a:xfrm>
          <a:prstGeom prst="rect">
            <a:avLst/>
          </a:prstGeom>
        </p:spPr>
        <p:txBody>
          <a:bodyPr wrap="none">
            <a:spAutoFit/>
          </a:bodyPr>
          <a:lstStyle/>
          <a:p>
            <a:r>
              <a:rPr lang="sv-SE" sz="1600" b="1" dirty="0"/>
              <a:t>WSO2</a:t>
            </a:r>
          </a:p>
        </p:txBody>
      </p:sp>
      <p:sp>
        <p:nvSpPr>
          <p:cNvPr id="20" name="Rektangel 19"/>
          <p:cNvSpPr/>
          <p:nvPr/>
        </p:nvSpPr>
        <p:spPr>
          <a:xfrm>
            <a:off x="4554426" y="4306632"/>
            <a:ext cx="708848" cy="338554"/>
          </a:xfrm>
          <a:prstGeom prst="rect">
            <a:avLst/>
          </a:prstGeom>
        </p:spPr>
        <p:txBody>
          <a:bodyPr wrap="none">
            <a:spAutoFit/>
          </a:bodyPr>
          <a:lstStyle/>
          <a:p>
            <a:pPr marL="0" indent="0" algn="ctr">
              <a:buNone/>
            </a:pPr>
            <a:r>
              <a:rPr lang="sv-SE" sz="1600" b="1" dirty="0"/>
              <a:t>Atom</a:t>
            </a:r>
          </a:p>
        </p:txBody>
      </p:sp>
      <p:sp>
        <p:nvSpPr>
          <p:cNvPr id="21" name="Rektangel 20"/>
          <p:cNvSpPr/>
          <p:nvPr/>
        </p:nvSpPr>
        <p:spPr>
          <a:xfrm>
            <a:off x="5731230" y="4271658"/>
            <a:ext cx="902811" cy="338554"/>
          </a:xfrm>
          <a:prstGeom prst="rect">
            <a:avLst/>
          </a:prstGeom>
        </p:spPr>
        <p:txBody>
          <a:bodyPr wrap="none">
            <a:spAutoFit/>
          </a:bodyPr>
          <a:lstStyle/>
          <a:p>
            <a:r>
              <a:rPr lang="sv-SE" sz="1600" b="1" dirty="0" err="1"/>
              <a:t>Eclipse</a:t>
            </a:r>
            <a:endParaRPr lang="sv-SE" sz="1600" b="1" dirty="0"/>
          </a:p>
        </p:txBody>
      </p:sp>
      <p:sp>
        <p:nvSpPr>
          <p:cNvPr id="22" name="Rektangel 21"/>
          <p:cNvSpPr/>
          <p:nvPr/>
        </p:nvSpPr>
        <p:spPr>
          <a:xfrm>
            <a:off x="6961782" y="4252550"/>
            <a:ext cx="845103" cy="338554"/>
          </a:xfrm>
          <a:prstGeom prst="rect">
            <a:avLst/>
          </a:prstGeom>
        </p:spPr>
        <p:txBody>
          <a:bodyPr wrap="none">
            <a:spAutoFit/>
          </a:bodyPr>
          <a:lstStyle/>
          <a:p>
            <a:r>
              <a:rPr lang="sv-SE" sz="1600" b="1" dirty="0"/>
              <a:t>Emacs</a:t>
            </a:r>
          </a:p>
        </p:txBody>
      </p:sp>
      <p:sp>
        <p:nvSpPr>
          <p:cNvPr id="23" name="Rektangel 22"/>
          <p:cNvSpPr/>
          <p:nvPr/>
        </p:nvSpPr>
        <p:spPr>
          <a:xfrm>
            <a:off x="939469" y="4729708"/>
            <a:ext cx="1026243" cy="338554"/>
          </a:xfrm>
          <a:prstGeom prst="rect">
            <a:avLst/>
          </a:prstGeom>
        </p:spPr>
        <p:txBody>
          <a:bodyPr wrap="none">
            <a:spAutoFit/>
          </a:bodyPr>
          <a:lstStyle/>
          <a:p>
            <a:pPr marL="0" indent="0" algn="ctr">
              <a:buNone/>
            </a:pPr>
            <a:r>
              <a:rPr lang="sv-SE" sz="1600" b="1" dirty="0" err="1"/>
              <a:t>Keepass</a:t>
            </a:r>
            <a:endParaRPr lang="sv-SE" sz="1600" b="1" dirty="0"/>
          </a:p>
        </p:txBody>
      </p:sp>
      <p:sp>
        <p:nvSpPr>
          <p:cNvPr id="24" name="Rektangel 23"/>
          <p:cNvSpPr/>
          <p:nvPr/>
        </p:nvSpPr>
        <p:spPr>
          <a:xfrm>
            <a:off x="2184847" y="4775566"/>
            <a:ext cx="1244250" cy="338554"/>
          </a:xfrm>
          <a:prstGeom prst="rect">
            <a:avLst/>
          </a:prstGeom>
        </p:spPr>
        <p:txBody>
          <a:bodyPr wrap="none">
            <a:spAutoFit/>
          </a:bodyPr>
          <a:lstStyle/>
          <a:p>
            <a:pPr marL="0" indent="0" algn="ctr">
              <a:buNone/>
            </a:pPr>
            <a:r>
              <a:rPr lang="sv-SE" sz="1600" b="1" dirty="0" err="1"/>
              <a:t>Notepad</a:t>
            </a:r>
            <a:r>
              <a:rPr lang="sv-SE" sz="1600" b="1" dirty="0"/>
              <a:t>++</a:t>
            </a:r>
          </a:p>
        </p:txBody>
      </p:sp>
      <p:sp>
        <p:nvSpPr>
          <p:cNvPr id="25" name="Rektangel 24"/>
          <p:cNvSpPr/>
          <p:nvPr/>
        </p:nvSpPr>
        <p:spPr>
          <a:xfrm>
            <a:off x="3825570" y="4796069"/>
            <a:ext cx="1643399" cy="338554"/>
          </a:xfrm>
          <a:prstGeom prst="rect">
            <a:avLst/>
          </a:prstGeom>
        </p:spPr>
        <p:txBody>
          <a:bodyPr wrap="none">
            <a:spAutoFit/>
          </a:bodyPr>
          <a:lstStyle/>
          <a:p>
            <a:pPr marL="0" indent="0" algn="ctr">
              <a:buNone/>
            </a:pPr>
            <a:r>
              <a:rPr lang="sv-SE" sz="1600" b="1" dirty="0"/>
              <a:t>Android studio</a:t>
            </a:r>
          </a:p>
        </p:txBody>
      </p:sp>
      <p:sp>
        <p:nvSpPr>
          <p:cNvPr id="26" name="Rektangel 25"/>
          <p:cNvSpPr/>
          <p:nvPr/>
        </p:nvSpPr>
        <p:spPr>
          <a:xfrm>
            <a:off x="894568" y="2156767"/>
            <a:ext cx="835485" cy="338554"/>
          </a:xfrm>
          <a:prstGeom prst="rect">
            <a:avLst/>
          </a:prstGeom>
        </p:spPr>
        <p:txBody>
          <a:bodyPr wrap="none">
            <a:spAutoFit/>
          </a:bodyPr>
          <a:lstStyle/>
          <a:p>
            <a:r>
              <a:rPr lang="sv-SE" sz="1600" b="1" dirty="0" err="1"/>
              <a:t>GitLab</a:t>
            </a:r>
            <a:endParaRPr lang="sv-SE" sz="1600" b="1" dirty="0"/>
          </a:p>
        </p:txBody>
      </p:sp>
      <p:sp>
        <p:nvSpPr>
          <p:cNvPr id="27" name="Rektangel 26"/>
          <p:cNvSpPr/>
          <p:nvPr/>
        </p:nvSpPr>
        <p:spPr>
          <a:xfrm>
            <a:off x="806212" y="2604601"/>
            <a:ext cx="814647" cy="338554"/>
          </a:xfrm>
          <a:prstGeom prst="rect">
            <a:avLst/>
          </a:prstGeom>
        </p:spPr>
        <p:txBody>
          <a:bodyPr wrap="none">
            <a:spAutoFit/>
          </a:bodyPr>
          <a:lstStyle/>
          <a:p>
            <a:pPr marL="0" indent="0" algn="ctr">
              <a:buNone/>
            </a:pPr>
            <a:r>
              <a:rPr lang="sv-SE" sz="1600" b="1" dirty="0"/>
              <a:t>Go Git</a:t>
            </a:r>
          </a:p>
        </p:txBody>
      </p:sp>
      <p:sp>
        <p:nvSpPr>
          <p:cNvPr id="28" name="Rektangel 27"/>
          <p:cNvSpPr/>
          <p:nvPr/>
        </p:nvSpPr>
        <p:spPr>
          <a:xfrm>
            <a:off x="8282423" y="3624870"/>
            <a:ext cx="960519" cy="338554"/>
          </a:xfrm>
          <a:prstGeom prst="rect">
            <a:avLst/>
          </a:prstGeom>
        </p:spPr>
        <p:txBody>
          <a:bodyPr wrap="none">
            <a:spAutoFit/>
          </a:bodyPr>
          <a:lstStyle/>
          <a:p>
            <a:r>
              <a:rPr lang="sv-SE" sz="1600" b="1" dirty="0" err="1"/>
              <a:t>Greylog</a:t>
            </a:r>
            <a:endParaRPr lang="sv-SE" sz="1600" b="1" dirty="0"/>
          </a:p>
        </p:txBody>
      </p:sp>
      <p:sp>
        <p:nvSpPr>
          <p:cNvPr id="29" name="Rektangel 28"/>
          <p:cNvSpPr/>
          <p:nvPr/>
        </p:nvSpPr>
        <p:spPr>
          <a:xfrm>
            <a:off x="8168777" y="4050778"/>
            <a:ext cx="960519" cy="338554"/>
          </a:xfrm>
          <a:prstGeom prst="rect">
            <a:avLst/>
          </a:prstGeom>
        </p:spPr>
        <p:txBody>
          <a:bodyPr wrap="none">
            <a:spAutoFit/>
          </a:bodyPr>
          <a:lstStyle/>
          <a:p>
            <a:r>
              <a:rPr lang="sv-SE" sz="1600" b="1" dirty="0" err="1"/>
              <a:t>Grafana</a:t>
            </a:r>
            <a:endParaRPr lang="sv-SE" sz="1600" b="1" dirty="0"/>
          </a:p>
        </p:txBody>
      </p:sp>
      <p:sp>
        <p:nvSpPr>
          <p:cNvPr id="30" name="Rektangel 29"/>
          <p:cNvSpPr/>
          <p:nvPr/>
        </p:nvSpPr>
        <p:spPr>
          <a:xfrm>
            <a:off x="929834" y="1200536"/>
            <a:ext cx="1255472" cy="338554"/>
          </a:xfrm>
          <a:prstGeom prst="rect">
            <a:avLst/>
          </a:prstGeom>
        </p:spPr>
        <p:txBody>
          <a:bodyPr wrap="none">
            <a:spAutoFit/>
          </a:bodyPr>
          <a:lstStyle/>
          <a:p>
            <a:pPr marL="0" indent="0" algn="ctr">
              <a:buNone/>
            </a:pPr>
            <a:r>
              <a:rPr lang="sv-SE" sz="1600" b="1" dirty="0" err="1"/>
              <a:t>OpenStack</a:t>
            </a:r>
            <a:endParaRPr lang="sv-SE" sz="1600" b="1" dirty="0"/>
          </a:p>
        </p:txBody>
      </p:sp>
      <p:sp>
        <p:nvSpPr>
          <p:cNvPr id="31" name="Rektangel 30"/>
          <p:cNvSpPr/>
          <p:nvPr/>
        </p:nvSpPr>
        <p:spPr>
          <a:xfrm>
            <a:off x="2913955" y="1253040"/>
            <a:ext cx="1165704" cy="338554"/>
          </a:xfrm>
          <a:prstGeom prst="rect">
            <a:avLst/>
          </a:prstGeom>
        </p:spPr>
        <p:txBody>
          <a:bodyPr wrap="none">
            <a:spAutoFit/>
          </a:bodyPr>
          <a:lstStyle/>
          <a:p>
            <a:r>
              <a:rPr lang="sv-SE" sz="1600" b="1" dirty="0" err="1"/>
              <a:t>OpenShift</a:t>
            </a:r>
            <a:endParaRPr lang="sv-SE" sz="1600" b="1" dirty="0"/>
          </a:p>
        </p:txBody>
      </p:sp>
      <p:sp>
        <p:nvSpPr>
          <p:cNvPr id="32" name="Rektangel 31"/>
          <p:cNvSpPr/>
          <p:nvPr/>
        </p:nvSpPr>
        <p:spPr>
          <a:xfrm>
            <a:off x="4126542" y="1404310"/>
            <a:ext cx="878767" cy="338554"/>
          </a:xfrm>
          <a:prstGeom prst="rect">
            <a:avLst/>
          </a:prstGeom>
        </p:spPr>
        <p:txBody>
          <a:bodyPr wrap="none">
            <a:spAutoFit/>
          </a:bodyPr>
          <a:lstStyle/>
          <a:p>
            <a:pPr marL="0" indent="0" algn="ctr">
              <a:buNone/>
            </a:pPr>
            <a:r>
              <a:rPr lang="sv-SE" sz="1600" b="1" dirty="0" err="1"/>
              <a:t>Docker</a:t>
            </a:r>
            <a:endParaRPr lang="sv-SE" sz="1600" b="1" dirty="0"/>
          </a:p>
        </p:txBody>
      </p:sp>
      <p:sp>
        <p:nvSpPr>
          <p:cNvPr id="33" name="Rektangel 32"/>
          <p:cNvSpPr/>
          <p:nvPr/>
        </p:nvSpPr>
        <p:spPr>
          <a:xfrm>
            <a:off x="7997264" y="1136654"/>
            <a:ext cx="925253" cy="338554"/>
          </a:xfrm>
          <a:prstGeom prst="rect">
            <a:avLst/>
          </a:prstGeom>
        </p:spPr>
        <p:txBody>
          <a:bodyPr wrap="none">
            <a:spAutoFit/>
          </a:bodyPr>
          <a:lstStyle/>
          <a:p>
            <a:r>
              <a:rPr lang="sv-SE" sz="1600" b="1" dirty="0" err="1"/>
              <a:t>Ansible</a:t>
            </a:r>
            <a:endParaRPr lang="sv-SE" sz="1600" b="1" dirty="0"/>
          </a:p>
        </p:txBody>
      </p:sp>
      <p:sp>
        <p:nvSpPr>
          <p:cNvPr id="34" name="Rektangel 33"/>
          <p:cNvSpPr/>
          <p:nvPr/>
        </p:nvSpPr>
        <p:spPr>
          <a:xfrm>
            <a:off x="2175851" y="1472578"/>
            <a:ext cx="675185" cy="338554"/>
          </a:xfrm>
          <a:prstGeom prst="rect">
            <a:avLst/>
          </a:prstGeom>
        </p:spPr>
        <p:txBody>
          <a:bodyPr wrap="none">
            <a:spAutoFit/>
          </a:bodyPr>
          <a:lstStyle/>
          <a:p>
            <a:r>
              <a:rPr lang="sv-SE" sz="1600" dirty="0"/>
              <a:t>7-Zip</a:t>
            </a:r>
          </a:p>
        </p:txBody>
      </p:sp>
      <p:sp>
        <p:nvSpPr>
          <p:cNvPr id="35" name="Rektangel 34"/>
          <p:cNvSpPr/>
          <p:nvPr/>
        </p:nvSpPr>
        <p:spPr>
          <a:xfrm>
            <a:off x="932258" y="2934135"/>
            <a:ext cx="821059" cy="338554"/>
          </a:xfrm>
          <a:prstGeom prst="rect">
            <a:avLst/>
          </a:prstGeom>
        </p:spPr>
        <p:txBody>
          <a:bodyPr wrap="none">
            <a:spAutoFit/>
          </a:bodyPr>
          <a:lstStyle/>
          <a:p>
            <a:r>
              <a:rPr lang="sv-SE" sz="1600" dirty="0" err="1"/>
              <a:t>Catello</a:t>
            </a:r>
            <a:endParaRPr lang="sv-SE" sz="1600" dirty="0"/>
          </a:p>
        </p:txBody>
      </p:sp>
      <p:sp>
        <p:nvSpPr>
          <p:cNvPr id="36" name="Rektangel 35"/>
          <p:cNvSpPr/>
          <p:nvPr/>
        </p:nvSpPr>
        <p:spPr>
          <a:xfrm>
            <a:off x="4182919" y="1750423"/>
            <a:ext cx="1678665" cy="584775"/>
          </a:xfrm>
          <a:prstGeom prst="rect">
            <a:avLst/>
          </a:prstGeom>
        </p:spPr>
        <p:txBody>
          <a:bodyPr wrap="none">
            <a:spAutoFit/>
          </a:bodyPr>
          <a:lstStyle/>
          <a:p>
            <a:pPr marL="0" indent="0" algn="ctr">
              <a:buNone/>
            </a:pPr>
            <a:r>
              <a:rPr lang="sv-SE" sz="1600" dirty="0" err="1"/>
              <a:t>Colour</a:t>
            </a:r>
            <a:r>
              <a:rPr lang="sv-SE" sz="1600" dirty="0"/>
              <a:t> </a:t>
            </a:r>
            <a:r>
              <a:rPr lang="sv-SE" sz="1600" dirty="0" err="1"/>
              <a:t>Contrast</a:t>
            </a:r>
            <a:r>
              <a:rPr lang="sv-SE" sz="1600" dirty="0"/>
              <a:t> </a:t>
            </a:r>
            <a:r>
              <a:rPr lang="sv-SE" sz="1600" dirty="0" smtClean="0"/>
              <a:t/>
            </a:r>
            <a:br>
              <a:rPr lang="sv-SE" sz="1600" dirty="0" smtClean="0"/>
            </a:br>
            <a:r>
              <a:rPr lang="sv-SE" sz="1600" dirty="0" smtClean="0"/>
              <a:t>Analyser</a:t>
            </a:r>
            <a:endParaRPr lang="sv-SE" sz="1600" dirty="0"/>
          </a:p>
        </p:txBody>
      </p:sp>
      <p:sp>
        <p:nvSpPr>
          <p:cNvPr id="37" name="Rektangel 36"/>
          <p:cNvSpPr/>
          <p:nvPr/>
        </p:nvSpPr>
        <p:spPr>
          <a:xfrm>
            <a:off x="798355" y="3269949"/>
            <a:ext cx="958916" cy="338554"/>
          </a:xfrm>
          <a:prstGeom prst="rect">
            <a:avLst/>
          </a:prstGeom>
        </p:spPr>
        <p:txBody>
          <a:bodyPr wrap="none">
            <a:spAutoFit/>
          </a:bodyPr>
          <a:lstStyle/>
          <a:p>
            <a:pPr marL="0" indent="0" algn="ctr">
              <a:buNone/>
            </a:pPr>
            <a:r>
              <a:rPr lang="sv-SE" sz="1600" dirty="0" err="1"/>
              <a:t>Fitnesse</a:t>
            </a:r>
            <a:endParaRPr lang="sv-SE" sz="1600" dirty="0"/>
          </a:p>
        </p:txBody>
      </p:sp>
      <p:sp>
        <p:nvSpPr>
          <p:cNvPr id="38" name="Rektangel 37"/>
          <p:cNvSpPr/>
          <p:nvPr/>
        </p:nvSpPr>
        <p:spPr>
          <a:xfrm>
            <a:off x="1753317" y="2907711"/>
            <a:ext cx="1005403" cy="338554"/>
          </a:xfrm>
          <a:prstGeom prst="rect">
            <a:avLst/>
          </a:prstGeom>
        </p:spPr>
        <p:txBody>
          <a:bodyPr wrap="none">
            <a:spAutoFit/>
          </a:bodyPr>
          <a:lstStyle/>
          <a:p>
            <a:r>
              <a:rPr lang="sv-SE" sz="1600" dirty="0"/>
              <a:t>Foreman</a:t>
            </a:r>
          </a:p>
        </p:txBody>
      </p:sp>
      <p:sp>
        <p:nvSpPr>
          <p:cNvPr id="39" name="Rektangel 38"/>
          <p:cNvSpPr/>
          <p:nvPr/>
        </p:nvSpPr>
        <p:spPr>
          <a:xfrm>
            <a:off x="893339" y="4275854"/>
            <a:ext cx="1390124" cy="338554"/>
          </a:xfrm>
          <a:prstGeom prst="rect">
            <a:avLst/>
          </a:prstGeom>
        </p:spPr>
        <p:txBody>
          <a:bodyPr wrap="none">
            <a:spAutoFit/>
          </a:bodyPr>
          <a:lstStyle/>
          <a:p>
            <a:pPr marL="0" indent="0" algn="ctr">
              <a:buNone/>
            </a:pPr>
            <a:r>
              <a:rPr lang="sv-SE" sz="1600" dirty="0" err="1"/>
              <a:t>FreeFileSync</a:t>
            </a:r>
            <a:endParaRPr lang="sv-SE" sz="1600" dirty="0"/>
          </a:p>
        </p:txBody>
      </p:sp>
      <p:sp>
        <p:nvSpPr>
          <p:cNvPr id="40" name="Rektangel 39"/>
          <p:cNvSpPr/>
          <p:nvPr/>
        </p:nvSpPr>
        <p:spPr>
          <a:xfrm>
            <a:off x="6376808" y="2381128"/>
            <a:ext cx="1107996" cy="338554"/>
          </a:xfrm>
          <a:prstGeom prst="rect">
            <a:avLst/>
          </a:prstGeom>
        </p:spPr>
        <p:txBody>
          <a:bodyPr wrap="none">
            <a:spAutoFit/>
          </a:bodyPr>
          <a:lstStyle/>
          <a:p>
            <a:pPr marL="0" indent="0" algn="ctr">
              <a:buNone/>
            </a:pPr>
            <a:r>
              <a:rPr lang="sv-SE" sz="1600" dirty="0" err="1"/>
              <a:t>Free</a:t>
            </a:r>
            <a:r>
              <a:rPr lang="sv-SE" sz="1600" dirty="0"/>
              <a:t> Mind</a:t>
            </a:r>
          </a:p>
        </p:txBody>
      </p:sp>
      <p:sp>
        <p:nvSpPr>
          <p:cNvPr id="41" name="Rektangel 40"/>
          <p:cNvSpPr/>
          <p:nvPr/>
        </p:nvSpPr>
        <p:spPr>
          <a:xfrm>
            <a:off x="8030591" y="4429745"/>
            <a:ext cx="503664" cy="338554"/>
          </a:xfrm>
          <a:prstGeom prst="rect">
            <a:avLst/>
          </a:prstGeom>
        </p:spPr>
        <p:txBody>
          <a:bodyPr wrap="none">
            <a:spAutoFit/>
          </a:bodyPr>
          <a:lstStyle/>
          <a:p>
            <a:r>
              <a:rPr lang="sv-SE" sz="1600" dirty="0" err="1"/>
              <a:t>gcc</a:t>
            </a:r>
            <a:endParaRPr lang="sv-SE" sz="1600" dirty="0"/>
          </a:p>
        </p:txBody>
      </p:sp>
      <p:sp>
        <p:nvSpPr>
          <p:cNvPr id="42" name="Rektangel 41"/>
          <p:cNvSpPr/>
          <p:nvPr/>
        </p:nvSpPr>
        <p:spPr>
          <a:xfrm>
            <a:off x="3017369" y="2266047"/>
            <a:ext cx="800219" cy="338554"/>
          </a:xfrm>
          <a:prstGeom prst="rect">
            <a:avLst/>
          </a:prstGeom>
        </p:spPr>
        <p:txBody>
          <a:bodyPr wrap="none">
            <a:spAutoFit/>
          </a:bodyPr>
          <a:lstStyle/>
          <a:p>
            <a:r>
              <a:rPr lang="sv-SE" sz="1600" dirty="0" err="1"/>
              <a:t>Gradle</a:t>
            </a:r>
            <a:endParaRPr lang="sv-SE" sz="1600" dirty="0"/>
          </a:p>
        </p:txBody>
      </p:sp>
      <p:sp>
        <p:nvSpPr>
          <p:cNvPr id="43" name="Rektangel 42"/>
          <p:cNvSpPr/>
          <p:nvPr/>
        </p:nvSpPr>
        <p:spPr>
          <a:xfrm>
            <a:off x="2937616" y="2783002"/>
            <a:ext cx="846707" cy="338554"/>
          </a:xfrm>
          <a:prstGeom prst="rect">
            <a:avLst/>
          </a:prstGeom>
        </p:spPr>
        <p:txBody>
          <a:bodyPr wrap="none">
            <a:spAutoFit/>
          </a:bodyPr>
          <a:lstStyle/>
          <a:p>
            <a:r>
              <a:rPr lang="sv-SE" sz="1600" dirty="0" err="1"/>
              <a:t>Groovy</a:t>
            </a:r>
            <a:endParaRPr lang="sv-SE" sz="1600" dirty="0"/>
          </a:p>
        </p:txBody>
      </p:sp>
      <p:sp>
        <p:nvSpPr>
          <p:cNvPr id="44" name="Rektangel 43"/>
          <p:cNvSpPr/>
          <p:nvPr/>
        </p:nvSpPr>
        <p:spPr>
          <a:xfrm>
            <a:off x="3998179" y="3054848"/>
            <a:ext cx="958917" cy="338554"/>
          </a:xfrm>
          <a:prstGeom prst="rect">
            <a:avLst/>
          </a:prstGeom>
        </p:spPr>
        <p:txBody>
          <a:bodyPr wrap="none">
            <a:spAutoFit/>
          </a:bodyPr>
          <a:lstStyle/>
          <a:p>
            <a:r>
              <a:rPr lang="sv-SE" sz="1600" dirty="0" err="1"/>
              <a:t>InfluxDB</a:t>
            </a:r>
            <a:endParaRPr lang="sv-SE" sz="1600" dirty="0"/>
          </a:p>
        </p:txBody>
      </p:sp>
      <p:sp>
        <p:nvSpPr>
          <p:cNvPr id="45" name="Rektangel 44"/>
          <p:cNvSpPr/>
          <p:nvPr/>
        </p:nvSpPr>
        <p:spPr>
          <a:xfrm>
            <a:off x="1891511" y="3393402"/>
            <a:ext cx="673582" cy="338554"/>
          </a:xfrm>
          <a:prstGeom prst="rect">
            <a:avLst/>
          </a:prstGeom>
        </p:spPr>
        <p:txBody>
          <a:bodyPr wrap="none">
            <a:spAutoFit/>
          </a:bodyPr>
          <a:lstStyle/>
          <a:p>
            <a:r>
              <a:rPr lang="sv-SE" sz="1600" dirty="0" err="1"/>
              <a:t>Jailer</a:t>
            </a:r>
            <a:endParaRPr lang="sv-SE" sz="1600" dirty="0"/>
          </a:p>
        </p:txBody>
      </p:sp>
      <p:sp>
        <p:nvSpPr>
          <p:cNvPr id="46" name="Rektangel 45"/>
          <p:cNvSpPr/>
          <p:nvPr/>
        </p:nvSpPr>
        <p:spPr>
          <a:xfrm>
            <a:off x="877017" y="3643959"/>
            <a:ext cx="878767" cy="338554"/>
          </a:xfrm>
          <a:prstGeom prst="rect">
            <a:avLst/>
          </a:prstGeom>
        </p:spPr>
        <p:txBody>
          <a:bodyPr wrap="none">
            <a:spAutoFit/>
          </a:bodyPr>
          <a:lstStyle/>
          <a:p>
            <a:r>
              <a:rPr lang="sv-SE" sz="1600" dirty="0"/>
              <a:t>Jenkins</a:t>
            </a:r>
          </a:p>
        </p:txBody>
      </p:sp>
      <p:sp>
        <p:nvSpPr>
          <p:cNvPr id="47" name="Rektangel 46"/>
          <p:cNvSpPr/>
          <p:nvPr/>
        </p:nvSpPr>
        <p:spPr>
          <a:xfrm>
            <a:off x="5157492" y="3097468"/>
            <a:ext cx="813043" cy="338554"/>
          </a:xfrm>
          <a:prstGeom prst="rect">
            <a:avLst/>
          </a:prstGeom>
        </p:spPr>
        <p:txBody>
          <a:bodyPr wrap="none">
            <a:spAutoFit/>
          </a:bodyPr>
          <a:lstStyle/>
          <a:p>
            <a:r>
              <a:rPr lang="sv-SE" sz="1600" dirty="0" err="1"/>
              <a:t>Jmeter</a:t>
            </a:r>
            <a:endParaRPr lang="sv-SE" sz="1600" dirty="0"/>
          </a:p>
        </p:txBody>
      </p:sp>
      <p:sp>
        <p:nvSpPr>
          <p:cNvPr id="48" name="Rektangel 47"/>
          <p:cNvSpPr/>
          <p:nvPr/>
        </p:nvSpPr>
        <p:spPr>
          <a:xfrm>
            <a:off x="5895882" y="2827828"/>
            <a:ext cx="639919" cy="338554"/>
          </a:xfrm>
          <a:prstGeom prst="rect">
            <a:avLst/>
          </a:prstGeom>
        </p:spPr>
        <p:txBody>
          <a:bodyPr wrap="none">
            <a:spAutoFit/>
          </a:bodyPr>
          <a:lstStyle/>
          <a:p>
            <a:r>
              <a:rPr lang="sv-SE" sz="1600" dirty="0"/>
              <a:t>KVM</a:t>
            </a:r>
          </a:p>
        </p:txBody>
      </p:sp>
      <p:sp>
        <p:nvSpPr>
          <p:cNvPr id="49" name="Rektangel 48"/>
          <p:cNvSpPr/>
          <p:nvPr/>
        </p:nvSpPr>
        <p:spPr>
          <a:xfrm>
            <a:off x="4409717" y="3955640"/>
            <a:ext cx="1213794" cy="338554"/>
          </a:xfrm>
          <a:prstGeom prst="rect">
            <a:avLst/>
          </a:prstGeom>
        </p:spPr>
        <p:txBody>
          <a:bodyPr wrap="none">
            <a:spAutoFit/>
          </a:bodyPr>
          <a:lstStyle/>
          <a:p>
            <a:r>
              <a:rPr lang="sv-SE" sz="1600" dirty="0"/>
              <a:t>Mattermost</a:t>
            </a:r>
          </a:p>
        </p:txBody>
      </p:sp>
      <p:sp>
        <p:nvSpPr>
          <p:cNvPr id="50" name="Rektangel 49"/>
          <p:cNvSpPr/>
          <p:nvPr/>
        </p:nvSpPr>
        <p:spPr>
          <a:xfrm>
            <a:off x="6142782" y="3244644"/>
            <a:ext cx="1082348" cy="338554"/>
          </a:xfrm>
          <a:prstGeom prst="rect">
            <a:avLst/>
          </a:prstGeom>
        </p:spPr>
        <p:txBody>
          <a:bodyPr wrap="none">
            <a:spAutoFit/>
          </a:bodyPr>
          <a:lstStyle/>
          <a:p>
            <a:r>
              <a:rPr lang="sv-SE" sz="1600" dirty="0" err="1"/>
              <a:t>Mediawiki</a:t>
            </a:r>
            <a:endParaRPr lang="sv-SE" sz="1600" dirty="0"/>
          </a:p>
        </p:txBody>
      </p:sp>
      <p:sp>
        <p:nvSpPr>
          <p:cNvPr id="51" name="Rektangel 50"/>
          <p:cNvSpPr/>
          <p:nvPr/>
        </p:nvSpPr>
        <p:spPr>
          <a:xfrm>
            <a:off x="7284883" y="4776284"/>
            <a:ext cx="1406155" cy="338554"/>
          </a:xfrm>
          <a:prstGeom prst="rect">
            <a:avLst/>
          </a:prstGeom>
        </p:spPr>
        <p:txBody>
          <a:bodyPr wrap="none">
            <a:spAutoFit/>
          </a:bodyPr>
          <a:lstStyle/>
          <a:p>
            <a:pPr marL="0" indent="0" algn="ctr">
              <a:buNone/>
            </a:pPr>
            <a:r>
              <a:rPr lang="sv-SE" sz="1600" dirty="0" err="1"/>
              <a:t>MinGW</a:t>
            </a:r>
            <a:r>
              <a:rPr lang="sv-SE" sz="1600" dirty="0"/>
              <a:t> GDB</a:t>
            </a:r>
          </a:p>
        </p:txBody>
      </p:sp>
      <p:sp>
        <p:nvSpPr>
          <p:cNvPr id="52" name="Rektangel 51"/>
          <p:cNvSpPr/>
          <p:nvPr/>
        </p:nvSpPr>
        <p:spPr>
          <a:xfrm>
            <a:off x="5731230" y="3878004"/>
            <a:ext cx="946093" cy="338554"/>
          </a:xfrm>
          <a:prstGeom prst="rect">
            <a:avLst/>
          </a:prstGeom>
        </p:spPr>
        <p:txBody>
          <a:bodyPr wrap="none">
            <a:spAutoFit/>
          </a:bodyPr>
          <a:lstStyle/>
          <a:p>
            <a:r>
              <a:rPr lang="sv-SE" sz="1600" dirty="0" err="1"/>
              <a:t>NodeJS</a:t>
            </a:r>
            <a:endParaRPr lang="sv-SE" sz="1600" dirty="0"/>
          </a:p>
        </p:txBody>
      </p:sp>
      <p:sp>
        <p:nvSpPr>
          <p:cNvPr id="53" name="Rektangel 52"/>
          <p:cNvSpPr/>
          <p:nvPr/>
        </p:nvSpPr>
        <p:spPr>
          <a:xfrm>
            <a:off x="6961782" y="3896514"/>
            <a:ext cx="763351" cy="338554"/>
          </a:xfrm>
          <a:prstGeom prst="rect">
            <a:avLst/>
          </a:prstGeom>
        </p:spPr>
        <p:txBody>
          <a:bodyPr wrap="none">
            <a:spAutoFit/>
          </a:bodyPr>
          <a:lstStyle/>
          <a:p>
            <a:r>
              <a:rPr lang="sv-SE" sz="1600" dirty="0"/>
              <a:t>NVDA</a:t>
            </a:r>
          </a:p>
        </p:txBody>
      </p:sp>
      <p:sp>
        <p:nvSpPr>
          <p:cNvPr id="54" name="Rektangel 53"/>
          <p:cNvSpPr/>
          <p:nvPr/>
        </p:nvSpPr>
        <p:spPr>
          <a:xfrm>
            <a:off x="7643499" y="1842383"/>
            <a:ext cx="583814" cy="338554"/>
          </a:xfrm>
          <a:prstGeom prst="rect">
            <a:avLst/>
          </a:prstGeom>
        </p:spPr>
        <p:txBody>
          <a:bodyPr wrap="none">
            <a:spAutoFit/>
          </a:bodyPr>
          <a:lstStyle/>
          <a:p>
            <a:r>
              <a:rPr lang="sv-SE" sz="1600" dirty="0"/>
              <a:t>Op5</a:t>
            </a:r>
          </a:p>
        </p:txBody>
      </p:sp>
      <p:sp>
        <p:nvSpPr>
          <p:cNvPr id="55" name="Rektangel 54"/>
          <p:cNvSpPr/>
          <p:nvPr/>
        </p:nvSpPr>
        <p:spPr>
          <a:xfrm>
            <a:off x="7311497" y="2203322"/>
            <a:ext cx="1085554" cy="338554"/>
          </a:xfrm>
          <a:prstGeom prst="rect">
            <a:avLst/>
          </a:prstGeom>
        </p:spPr>
        <p:txBody>
          <a:bodyPr wrap="none">
            <a:spAutoFit/>
          </a:bodyPr>
          <a:lstStyle/>
          <a:p>
            <a:r>
              <a:rPr lang="sv-SE" sz="1600" dirty="0" err="1"/>
              <a:t>Opengrok</a:t>
            </a:r>
            <a:endParaRPr lang="sv-SE" sz="1600" dirty="0"/>
          </a:p>
        </p:txBody>
      </p:sp>
      <p:sp>
        <p:nvSpPr>
          <p:cNvPr id="56" name="Rektangel 55"/>
          <p:cNvSpPr/>
          <p:nvPr/>
        </p:nvSpPr>
        <p:spPr>
          <a:xfrm>
            <a:off x="5705621" y="1969604"/>
            <a:ext cx="800219" cy="338554"/>
          </a:xfrm>
          <a:prstGeom prst="rect">
            <a:avLst/>
          </a:prstGeom>
        </p:spPr>
        <p:txBody>
          <a:bodyPr wrap="none">
            <a:spAutoFit/>
          </a:bodyPr>
          <a:lstStyle/>
          <a:p>
            <a:r>
              <a:rPr lang="sv-SE" sz="1600" dirty="0" err="1"/>
              <a:t>Postfix</a:t>
            </a:r>
            <a:endParaRPr lang="sv-SE" sz="1600" dirty="0"/>
          </a:p>
        </p:txBody>
      </p:sp>
      <p:sp>
        <p:nvSpPr>
          <p:cNvPr id="57" name="Rektangel 56"/>
          <p:cNvSpPr/>
          <p:nvPr/>
        </p:nvSpPr>
        <p:spPr>
          <a:xfrm>
            <a:off x="7620632" y="3477927"/>
            <a:ext cx="593432" cy="338554"/>
          </a:xfrm>
          <a:prstGeom prst="rect">
            <a:avLst/>
          </a:prstGeom>
        </p:spPr>
        <p:txBody>
          <a:bodyPr wrap="none">
            <a:spAutoFit/>
          </a:bodyPr>
          <a:lstStyle/>
          <a:p>
            <a:r>
              <a:rPr lang="sv-SE" sz="1600" dirty="0"/>
              <a:t>Pulp</a:t>
            </a:r>
          </a:p>
        </p:txBody>
      </p:sp>
      <p:sp>
        <p:nvSpPr>
          <p:cNvPr id="58" name="Rektangel 57"/>
          <p:cNvSpPr/>
          <p:nvPr/>
        </p:nvSpPr>
        <p:spPr>
          <a:xfrm>
            <a:off x="8122480" y="1577463"/>
            <a:ext cx="833883" cy="338554"/>
          </a:xfrm>
          <a:prstGeom prst="rect">
            <a:avLst/>
          </a:prstGeom>
        </p:spPr>
        <p:txBody>
          <a:bodyPr wrap="none">
            <a:spAutoFit/>
          </a:bodyPr>
          <a:lstStyle/>
          <a:p>
            <a:r>
              <a:rPr lang="sv-SE" sz="1600" dirty="0" err="1"/>
              <a:t>Puppet</a:t>
            </a:r>
            <a:endParaRPr lang="sv-SE" sz="1600" dirty="0"/>
          </a:p>
        </p:txBody>
      </p:sp>
      <p:sp>
        <p:nvSpPr>
          <p:cNvPr id="59" name="Rektangel 58"/>
          <p:cNvSpPr/>
          <p:nvPr/>
        </p:nvSpPr>
        <p:spPr>
          <a:xfrm>
            <a:off x="3496880" y="2565024"/>
            <a:ext cx="822661" cy="338554"/>
          </a:xfrm>
          <a:prstGeom prst="rect">
            <a:avLst/>
          </a:prstGeom>
        </p:spPr>
        <p:txBody>
          <a:bodyPr wrap="none">
            <a:spAutoFit/>
          </a:bodyPr>
          <a:lstStyle/>
          <a:p>
            <a:r>
              <a:rPr lang="sv-SE" sz="1600" dirty="0" err="1"/>
              <a:t>Python</a:t>
            </a:r>
            <a:endParaRPr lang="sv-SE" sz="1600" dirty="0"/>
          </a:p>
        </p:txBody>
      </p:sp>
      <p:sp>
        <p:nvSpPr>
          <p:cNvPr id="60" name="Rektangel 59"/>
          <p:cNvSpPr/>
          <p:nvPr/>
        </p:nvSpPr>
        <p:spPr>
          <a:xfrm>
            <a:off x="8515030" y="4555767"/>
            <a:ext cx="901209" cy="338554"/>
          </a:xfrm>
          <a:prstGeom prst="rect">
            <a:avLst/>
          </a:prstGeom>
        </p:spPr>
        <p:txBody>
          <a:bodyPr wrap="none">
            <a:spAutoFit/>
          </a:bodyPr>
          <a:lstStyle/>
          <a:p>
            <a:pPr marL="0" indent="0" algn="ctr">
              <a:buNone/>
            </a:pPr>
            <a:r>
              <a:rPr lang="sv-SE" sz="1600" dirty="0" err="1"/>
              <a:t>Hadoop</a:t>
            </a:r>
            <a:endParaRPr lang="sv-SE" sz="1600" dirty="0"/>
          </a:p>
        </p:txBody>
      </p:sp>
      <p:sp>
        <p:nvSpPr>
          <p:cNvPr id="61" name="Rektangel 60"/>
          <p:cNvSpPr/>
          <p:nvPr/>
        </p:nvSpPr>
        <p:spPr>
          <a:xfrm>
            <a:off x="1113743" y="1687833"/>
            <a:ext cx="332142" cy="338554"/>
          </a:xfrm>
          <a:prstGeom prst="rect">
            <a:avLst/>
          </a:prstGeom>
        </p:spPr>
        <p:txBody>
          <a:bodyPr wrap="none">
            <a:spAutoFit/>
          </a:bodyPr>
          <a:lstStyle/>
          <a:p>
            <a:r>
              <a:rPr lang="sv-SE" sz="1600" dirty="0"/>
              <a:t>R</a:t>
            </a:r>
          </a:p>
        </p:txBody>
      </p:sp>
      <p:sp>
        <p:nvSpPr>
          <p:cNvPr id="62" name="Rektangel 61"/>
          <p:cNvSpPr/>
          <p:nvPr/>
        </p:nvSpPr>
        <p:spPr>
          <a:xfrm>
            <a:off x="2966948" y="3842966"/>
            <a:ext cx="1322798" cy="338554"/>
          </a:xfrm>
          <a:prstGeom prst="rect">
            <a:avLst/>
          </a:prstGeom>
        </p:spPr>
        <p:txBody>
          <a:bodyPr wrap="none">
            <a:spAutoFit/>
          </a:bodyPr>
          <a:lstStyle/>
          <a:p>
            <a:pPr marL="0" indent="0" algn="ctr">
              <a:buNone/>
            </a:pPr>
            <a:r>
              <a:rPr lang="sv-SE" sz="1600" dirty="0"/>
              <a:t>Ruby </a:t>
            </a:r>
            <a:r>
              <a:rPr lang="sv-SE" sz="1600" dirty="0" err="1"/>
              <a:t>DevKit</a:t>
            </a:r>
            <a:endParaRPr lang="sv-SE" sz="1600" dirty="0"/>
          </a:p>
        </p:txBody>
      </p:sp>
      <p:sp>
        <p:nvSpPr>
          <p:cNvPr id="63" name="Rektangel 62"/>
          <p:cNvSpPr/>
          <p:nvPr/>
        </p:nvSpPr>
        <p:spPr>
          <a:xfrm>
            <a:off x="4258647" y="1111054"/>
            <a:ext cx="1186543" cy="338554"/>
          </a:xfrm>
          <a:prstGeom prst="rect">
            <a:avLst/>
          </a:prstGeom>
        </p:spPr>
        <p:txBody>
          <a:bodyPr wrap="none">
            <a:spAutoFit/>
          </a:bodyPr>
          <a:lstStyle/>
          <a:p>
            <a:r>
              <a:rPr lang="sv-SE" sz="1600" dirty="0" err="1"/>
              <a:t>Sonarqube</a:t>
            </a:r>
            <a:endParaRPr lang="sv-SE" sz="1600" dirty="0"/>
          </a:p>
        </p:txBody>
      </p:sp>
      <p:sp>
        <p:nvSpPr>
          <p:cNvPr id="64" name="Rektangel 63"/>
          <p:cNvSpPr/>
          <p:nvPr/>
        </p:nvSpPr>
        <p:spPr>
          <a:xfrm>
            <a:off x="5549616" y="4746522"/>
            <a:ext cx="1654620" cy="338554"/>
          </a:xfrm>
          <a:prstGeom prst="rect">
            <a:avLst/>
          </a:prstGeom>
        </p:spPr>
        <p:txBody>
          <a:bodyPr wrap="none">
            <a:spAutoFit/>
          </a:bodyPr>
          <a:lstStyle/>
          <a:p>
            <a:pPr marL="0" indent="0" algn="ctr">
              <a:buNone/>
            </a:pPr>
            <a:r>
              <a:rPr lang="sv-SE" sz="1600" dirty="0" err="1"/>
              <a:t>Sonatype</a:t>
            </a:r>
            <a:r>
              <a:rPr lang="sv-SE" sz="1600" dirty="0"/>
              <a:t> nexus</a:t>
            </a:r>
          </a:p>
        </p:txBody>
      </p:sp>
      <p:sp>
        <p:nvSpPr>
          <p:cNvPr id="65" name="Rektangel 64"/>
          <p:cNvSpPr/>
          <p:nvPr/>
        </p:nvSpPr>
        <p:spPr>
          <a:xfrm>
            <a:off x="5944637" y="1033346"/>
            <a:ext cx="1221617" cy="338554"/>
          </a:xfrm>
          <a:prstGeom prst="rect">
            <a:avLst/>
          </a:prstGeom>
        </p:spPr>
        <p:txBody>
          <a:bodyPr wrap="none">
            <a:spAutoFit/>
          </a:bodyPr>
          <a:lstStyle/>
          <a:p>
            <a:pPr marL="0" indent="0" algn="ctr">
              <a:buNone/>
            </a:pPr>
            <a:r>
              <a:rPr lang="sv-SE" sz="1600" dirty="0" err="1"/>
              <a:t>Win</a:t>
            </a:r>
            <a:r>
              <a:rPr lang="sv-SE" sz="1600" dirty="0"/>
              <a:t> </a:t>
            </a:r>
            <a:r>
              <a:rPr lang="sv-SE" sz="1600" dirty="0" err="1"/>
              <a:t>Merge</a:t>
            </a:r>
            <a:endParaRPr lang="sv-SE" sz="1600" dirty="0"/>
          </a:p>
        </p:txBody>
      </p:sp>
      <p:sp>
        <p:nvSpPr>
          <p:cNvPr id="66" name="Rektangel 65"/>
          <p:cNvSpPr/>
          <p:nvPr/>
        </p:nvSpPr>
        <p:spPr>
          <a:xfrm>
            <a:off x="1822939" y="2086597"/>
            <a:ext cx="939097" cy="338554"/>
          </a:xfrm>
          <a:prstGeom prst="rect">
            <a:avLst/>
          </a:prstGeom>
        </p:spPr>
        <p:txBody>
          <a:bodyPr wrap="square">
            <a:spAutoFit/>
          </a:bodyPr>
          <a:lstStyle/>
          <a:p>
            <a:pPr marL="0" indent="0" algn="ctr">
              <a:buNone/>
            </a:pPr>
            <a:r>
              <a:rPr lang="sv-SE" sz="1600" dirty="0" err="1" smtClean="0"/>
              <a:t>Hadoop</a:t>
            </a:r>
            <a:endParaRPr lang="sv-SE" dirty="0"/>
          </a:p>
        </p:txBody>
      </p:sp>
      <p:sp>
        <p:nvSpPr>
          <p:cNvPr id="67" name="Rektangel 66"/>
          <p:cNvSpPr/>
          <p:nvPr/>
        </p:nvSpPr>
        <p:spPr>
          <a:xfrm>
            <a:off x="3202307" y="4530848"/>
            <a:ext cx="1154824" cy="338554"/>
          </a:xfrm>
          <a:prstGeom prst="rect">
            <a:avLst/>
          </a:prstGeom>
        </p:spPr>
        <p:txBody>
          <a:bodyPr wrap="square">
            <a:spAutoFit/>
          </a:bodyPr>
          <a:lstStyle/>
          <a:p>
            <a:pPr marL="0" indent="0" algn="ctr">
              <a:buNone/>
            </a:pPr>
            <a:r>
              <a:rPr lang="sv-SE" sz="1600" dirty="0" err="1" smtClean="0"/>
              <a:t>ManageIQ</a:t>
            </a:r>
            <a:endParaRPr lang="sv-SE" dirty="0"/>
          </a:p>
        </p:txBody>
      </p:sp>
      <p:sp>
        <p:nvSpPr>
          <p:cNvPr id="68" name="Rektangel 67"/>
          <p:cNvSpPr/>
          <p:nvPr/>
        </p:nvSpPr>
        <p:spPr>
          <a:xfrm>
            <a:off x="3782337" y="2077017"/>
            <a:ext cx="648753" cy="338554"/>
          </a:xfrm>
          <a:prstGeom prst="rect">
            <a:avLst/>
          </a:prstGeom>
        </p:spPr>
        <p:txBody>
          <a:bodyPr wrap="square">
            <a:spAutoFit/>
          </a:bodyPr>
          <a:lstStyle/>
          <a:p>
            <a:pPr marL="0" indent="0" algn="ctr">
              <a:buNone/>
            </a:pPr>
            <a:r>
              <a:rPr lang="sv-SE" sz="1600" dirty="0" smtClean="0"/>
              <a:t>PHP</a:t>
            </a:r>
            <a:endParaRPr lang="sv-SE" dirty="0"/>
          </a:p>
        </p:txBody>
      </p:sp>
      <p:sp>
        <p:nvSpPr>
          <p:cNvPr id="69" name="Rektangel 68"/>
          <p:cNvSpPr/>
          <p:nvPr/>
        </p:nvSpPr>
        <p:spPr>
          <a:xfrm>
            <a:off x="8266985" y="904366"/>
            <a:ext cx="1447389" cy="338554"/>
          </a:xfrm>
          <a:prstGeom prst="rect">
            <a:avLst/>
          </a:prstGeom>
        </p:spPr>
        <p:txBody>
          <a:bodyPr wrap="square">
            <a:spAutoFit/>
          </a:bodyPr>
          <a:lstStyle/>
          <a:p>
            <a:pPr marL="0" indent="0" algn="ctr">
              <a:buNone/>
            </a:pPr>
            <a:r>
              <a:rPr lang="sv-SE" sz="1600" dirty="0" smtClean="0"/>
              <a:t>AWX Project</a:t>
            </a:r>
            <a:endParaRPr lang="sv-SE" dirty="0"/>
          </a:p>
        </p:txBody>
      </p:sp>
    </p:spTree>
    <p:extLst>
      <p:ext uri="{BB962C8B-B14F-4D97-AF65-F5344CB8AC3E}">
        <p14:creationId xmlns:p14="http://schemas.microsoft.com/office/powerpoint/2010/main" val="33930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4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4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5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5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5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5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5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5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57"/>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5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59"/>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60"/>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63"/>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64"/>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65"/>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34"/>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66"/>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67"/>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68"/>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Rak pil 9"/>
          <p:cNvCxnSpPr/>
          <p:nvPr/>
        </p:nvCxnSpPr>
        <p:spPr>
          <a:xfrm>
            <a:off x="3711848" y="2353444"/>
            <a:ext cx="0" cy="2160239"/>
          </a:xfrm>
          <a:prstGeom prst="straightConnector1">
            <a:avLst/>
          </a:prstGeom>
          <a:ln w="28575" cap="sq">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Platshållare för text 1"/>
          <p:cNvSpPr>
            <a:spLocks noGrp="1"/>
          </p:cNvSpPr>
          <p:nvPr>
            <p:ph type="body" sz="quarter" idx="12"/>
          </p:nvPr>
        </p:nvSpPr>
        <p:spPr>
          <a:xfrm>
            <a:off x="359834" y="1242218"/>
            <a:ext cx="4144102" cy="3919538"/>
          </a:xfrm>
        </p:spPr>
        <p:txBody>
          <a:bodyPr/>
          <a:lstStyle/>
          <a:p>
            <a:pPr marL="0" indent="0">
              <a:buNone/>
            </a:pPr>
            <a:r>
              <a:rPr lang="sv-SE" b="1" dirty="0" smtClean="0"/>
              <a:t>Med </a:t>
            </a:r>
            <a:r>
              <a:rPr lang="sv-SE" b="1" dirty="0" err="1" smtClean="0"/>
              <a:t>proprietära</a:t>
            </a:r>
            <a:r>
              <a:rPr lang="sv-SE" b="1" dirty="0" smtClean="0"/>
              <a:t> produkter</a:t>
            </a:r>
          </a:p>
          <a:p>
            <a:r>
              <a:rPr lang="sv-SE" dirty="0" smtClean="0"/>
              <a:t>Förstudie och behovsanalys</a:t>
            </a:r>
          </a:p>
          <a:p>
            <a:r>
              <a:rPr lang="sv-SE" dirty="0" smtClean="0"/>
              <a:t>Avrop eller upphandling</a:t>
            </a:r>
          </a:p>
          <a:p>
            <a:r>
              <a:rPr lang="sv-SE" dirty="0" smtClean="0"/>
              <a:t>Köp av produkt (stort insteg)</a:t>
            </a:r>
          </a:p>
          <a:p>
            <a:r>
              <a:rPr lang="sv-SE" dirty="0" smtClean="0"/>
              <a:t>Implementering</a:t>
            </a:r>
          </a:p>
          <a:p>
            <a:r>
              <a:rPr lang="sv-SE" dirty="0" smtClean="0"/>
              <a:t>Inkörningsperiod</a:t>
            </a:r>
          </a:p>
          <a:p>
            <a:r>
              <a:rPr lang="sv-SE" dirty="0" smtClean="0"/>
              <a:t>Verksamhetsnytta</a:t>
            </a:r>
          </a:p>
        </p:txBody>
      </p:sp>
      <p:sp>
        <p:nvSpPr>
          <p:cNvPr id="3" name="Rubrik 2"/>
          <p:cNvSpPr>
            <a:spLocks noGrp="1"/>
          </p:cNvSpPr>
          <p:nvPr>
            <p:ph type="title"/>
          </p:nvPr>
        </p:nvSpPr>
        <p:spPr/>
        <p:txBody>
          <a:bodyPr/>
          <a:lstStyle/>
          <a:p>
            <a:r>
              <a:rPr lang="sv-SE" dirty="0" smtClean="0"/>
              <a:t>Öppna produkter ger oss valfrihet</a:t>
            </a:r>
            <a:endParaRPr lang="sv-SE" dirty="0"/>
          </a:p>
        </p:txBody>
      </p:sp>
      <p:sp>
        <p:nvSpPr>
          <p:cNvPr id="4" name="Platshållare för text 1"/>
          <p:cNvSpPr txBox="1">
            <a:spLocks/>
          </p:cNvSpPr>
          <p:nvPr/>
        </p:nvSpPr>
        <p:spPr bwMode="auto">
          <a:xfrm>
            <a:off x="5152008" y="1242218"/>
            <a:ext cx="4720166" cy="391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39998" indent="-239998" algn="l" rtl="0" eaLnBrk="1" fontAlgn="base" hangingPunct="1">
              <a:spcBef>
                <a:spcPts val="889"/>
              </a:spcBef>
              <a:spcAft>
                <a:spcPts val="333"/>
              </a:spcAft>
              <a:buClr>
                <a:schemeClr val="accent1"/>
              </a:buClr>
              <a:buSzPct val="120000"/>
              <a:buChar char="•"/>
              <a:defRPr sz="2222" spc="0" baseline="0">
                <a:solidFill>
                  <a:schemeClr val="tx1">
                    <a:lumMod val="90000"/>
                    <a:lumOff val="10000"/>
                  </a:schemeClr>
                </a:solidFill>
                <a:latin typeface="+mn-lt"/>
                <a:ea typeface="+mn-ea"/>
                <a:cs typeface="+mn-cs"/>
              </a:defRPr>
            </a:lvl1pPr>
            <a:lvl2pPr marL="559994" indent="-279997" algn="l" rtl="0" eaLnBrk="1" fontAlgn="base" hangingPunct="1">
              <a:spcBef>
                <a:spcPts val="0"/>
              </a:spcBef>
              <a:spcAft>
                <a:spcPts val="333"/>
              </a:spcAft>
              <a:buClr>
                <a:schemeClr val="accent1"/>
              </a:buClr>
              <a:buSzPct val="120000"/>
              <a:buFont typeface="Arial" charset="0"/>
              <a:buChar char="–"/>
              <a:defRPr spc="0" baseline="0">
                <a:solidFill>
                  <a:schemeClr val="tx1">
                    <a:lumMod val="90000"/>
                    <a:lumOff val="10000"/>
                  </a:schemeClr>
                </a:solidFill>
                <a:latin typeface="+mn-lt"/>
              </a:defRPr>
            </a:lvl2pPr>
            <a:lvl3pPr marL="839992" indent="-239998" algn="l" rtl="0" eaLnBrk="1" fontAlgn="base" hangingPunct="1">
              <a:spcBef>
                <a:spcPts val="0"/>
              </a:spcBef>
              <a:spcAft>
                <a:spcPts val="333"/>
              </a:spcAft>
              <a:buClr>
                <a:schemeClr val="accent1"/>
              </a:buClr>
              <a:buSzPct val="120000"/>
              <a:buFont typeface="Arial" charset="0"/>
              <a:buChar char="–"/>
              <a:defRPr sz="1778" spc="0" baseline="0">
                <a:solidFill>
                  <a:schemeClr val="tx1">
                    <a:lumMod val="90000"/>
                    <a:lumOff val="10000"/>
                  </a:schemeClr>
                </a:solidFill>
                <a:latin typeface="+mn-lt"/>
              </a:defRPr>
            </a:lvl3pPr>
            <a:lvl4pPr marL="1777982" indent="-253997" algn="l" rtl="0" eaLnBrk="1" fontAlgn="base" hangingPunct="1">
              <a:spcBef>
                <a:spcPct val="20000"/>
              </a:spcBef>
              <a:spcAft>
                <a:spcPct val="0"/>
              </a:spcAft>
              <a:buChar char="–"/>
              <a:defRPr sz="2222">
                <a:solidFill>
                  <a:schemeClr val="tx1"/>
                </a:solidFill>
                <a:latin typeface="+mn-lt"/>
              </a:defRPr>
            </a:lvl4pPr>
            <a:lvl5pPr marL="2285977" indent="-253997" algn="l" rtl="0" eaLnBrk="1" fontAlgn="base" hangingPunct="1">
              <a:spcBef>
                <a:spcPct val="20000"/>
              </a:spcBef>
              <a:spcAft>
                <a:spcPct val="0"/>
              </a:spcAft>
              <a:buChar char="»"/>
              <a:defRPr sz="2222">
                <a:solidFill>
                  <a:schemeClr val="tx1"/>
                </a:solidFill>
                <a:latin typeface="+mn-lt"/>
              </a:defRPr>
            </a:lvl5pPr>
            <a:lvl6pPr marL="2793972" indent="-253997" algn="l" rtl="0" eaLnBrk="1" fontAlgn="base" hangingPunct="1">
              <a:spcBef>
                <a:spcPct val="20000"/>
              </a:spcBef>
              <a:spcAft>
                <a:spcPct val="0"/>
              </a:spcAft>
              <a:buChar char="»"/>
              <a:defRPr sz="2222">
                <a:solidFill>
                  <a:schemeClr val="tx1"/>
                </a:solidFill>
                <a:latin typeface="+mn-lt"/>
              </a:defRPr>
            </a:lvl6pPr>
            <a:lvl7pPr marL="3301967" indent="-253997" algn="l" rtl="0" eaLnBrk="1" fontAlgn="base" hangingPunct="1">
              <a:spcBef>
                <a:spcPct val="20000"/>
              </a:spcBef>
              <a:spcAft>
                <a:spcPct val="0"/>
              </a:spcAft>
              <a:buChar char="»"/>
              <a:defRPr sz="2222">
                <a:solidFill>
                  <a:schemeClr val="tx1"/>
                </a:solidFill>
                <a:latin typeface="+mn-lt"/>
              </a:defRPr>
            </a:lvl7pPr>
            <a:lvl8pPr marL="3809962" indent="-253997" algn="l" rtl="0" eaLnBrk="1" fontAlgn="base" hangingPunct="1">
              <a:spcBef>
                <a:spcPct val="20000"/>
              </a:spcBef>
              <a:spcAft>
                <a:spcPct val="0"/>
              </a:spcAft>
              <a:buChar char="»"/>
              <a:defRPr sz="2222">
                <a:solidFill>
                  <a:schemeClr val="tx1"/>
                </a:solidFill>
                <a:latin typeface="+mn-lt"/>
              </a:defRPr>
            </a:lvl8pPr>
            <a:lvl9pPr marL="4317957" indent="-253997" algn="l" rtl="0" eaLnBrk="1" fontAlgn="base" hangingPunct="1">
              <a:spcBef>
                <a:spcPct val="20000"/>
              </a:spcBef>
              <a:spcAft>
                <a:spcPct val="0"/>
              </a:spcAft>
              <a:buChar char="»"/>
              <a:defRPr sz="2222">
                <a:solidFill>
                  <a:schemeClr val="tx1"/>
                </a:solidFill>
                <a:latin typeface="+mn-lt"/>
              </a:defRPr>
            </a:lvl9pPr>
          </a:lstStyle>
          <a:p>
            <a:pPr marL="0" indent="0">
              <a:buFontTx/>
              <a:buNone/>
            </a:pPr>
            <a:r>
              <a:rPr lang="sv-SE" b="1" kern="0" dirty="0" smtClean="0"/>
              <a:t>Med öppna produkter</a:t>
            </a:r>
          </a:p>
          <a:p>
            <a:r>
              <a:rPr lang="sv-SE" kern="0" dirty="0" smtClean="0"/>
              <a:t>Förstudie och behovsanalys</a:t>
            </a:r>
          </a:p>
          <a:p>
            <a:r>
              <a:rPr lang="sv-SE" kern="0" dirty="0" smtClean="0"/>
              <a:t>Produktval</a:t>
            </a:r>
          </a:p>
          <a:p>
            <a:r>
              <a:rPr lang="sv-SE" kern="0" dirty="0" smtClean="0"/>
              <a:t>Implementering</a:t>
            </a:r>
          </a:p>
          <a:p>
            <a:r>
              <a:rPr lang="sv-SE" kern="0" dirty="0" smtClean="0"/>
              <a:t>Inkörningsperiod</a:t>
            </a:r>
          </a:p>
          <a:p>
            <a:r>
              <a:rPr lang="sv-SE" kern="0" dirty="0" smtClean="0"/>
              <a:t>Verksamhetsnytta</a:t>
            </a:r>
          </a:p>
          <a:p>
            <a:r>
              <a:rPr lang="sv-SE" kern="0" dirty="0" err="1" smtClean="0"/>
              <a:t>Ev</a:t>
            </a:r>
            <a:r>
              <a:rPr lang="sv-SE" kern="0" dirty="0" smtClean="0"/>
              <a:t> köp av support</a:t>
            </a:r>
          </a:p>
        </p:txBody>
      </p:sp>
      <p:cxnSp>
        <p:nvCxnSpPr>
          <p:cNvPr id="8" name="Rak pil 7"/>
          <p:cNvCxnSpPr/>
          <p:nvPr/>
        </p:nvCxnSpPr>
        <p:spPr>
          <a:xfrm>
            <a:off x="3135784" y="3145532"/>
            <a:ext cx="0" cy="1368152"/>
          </a:xfrm>
          <a:prstGeom prst="straightConnector1">
            <a:avLst/>
          </a:prstGeom>
          <a:ln w="28575" cap="sq">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rot="16200000">
            <a:off x="2702053" y="3652554"/>
            <a:ext cx="1239689" cy="338554"/>
          </a:xfrm>
          <a:prstGeom prst="rect">
            <a:avLst/>
          </a:prstGeom>
          <a:noFill/>
        </p:spPr>
        <p:txBody>
          <a:bodyPr wrap="square" rtlCol="0">
            <a:spAutoFit/>
          </a:bodyPr>
          <a:lstStyle/>
          <a:p>
            <a:pPr algn="ctr">
              <a:spcAft>
                <a:spcPts val="600"/>
              </a:spcAft>
            </a:pPr>
            <a:r>
              <a:rPr lang="sv-SE" sz="1600" spc="-20" dirty="0" smtClean="0">
                <a:solidFill>
                  <a:schemeClr val="tx1">
                    <a:lumMod val="90000"/>
                    <a:lumOff val="10000"/>
                  </a:schemeClr>
                </a:solidFill>
                <a:latin typeface="+mn-lt"/>
              </a:rPr>
              <a:t>Lång tid</a:t>
            </a:r>
          </a:p>
        </p:txBody>
      </p:sp>
      <p:sp>
        <p:nvSpPr>
          <p:cNvPr id="11" name="textruta 10"/>
          <p:cNvSpPr txBox="1"/>
          <p:nvPr/>
        </p:nvSpPr>
        <p:spPr>
          <a:xfrm rot="16200000">
            <a:off x="2817842" y="3408302"/>
            <a:ext cx="2160240" cy="338554"/>
          </a:xfrm>
          <a:prstGeom prst="rect">
            <a:avLst/>
          </a:prstGeom>
          <a:noFill/>
        </p:spPr>
        <p:txBody>
          <a:bodyPr wrap="square" rtlCol="0">
            <a:spAutoFit/>
          </a:bodyPr>
          <a:lstStyle/>
          <a:p>
            <a:pPr>
              <a:spcAft>
                <a:spcPts val="600"/>
              </a:spcAft>
            </a:pPr>
            <a:r>
              <a:rPr lang="sv-SE" sz="1600" spc="-20" dirty="0" smtClean="0">
                <a:solidFill>
                  <a:schemeClr val="tx1">
                    <a:lumMod val="90000"/>
                    <a:lumOff val="10000"/>
                  </a:schemeClr>
                </a:solidFill>
                <a:latin typeface="+mn-lt"/>
              </a:rPr>
              <a:t>Väldigt långt tid</a:t>
            </a:r>
          </a:p>
        </p:txBody>
      </p:sp>
    </p:spTree>
    <p:extLst>
      <p:ext uri="{BB962C8B-B14F-4D97-AF65-F5344CB8AC3E}">
        <p14:creationId xmlns:p14="http://schemas.microsoft.com/office/powerpoint/2010/main" val="252021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59476" y="93028"/>
            <a:ext cx="9400000" cy="4996720"/>
          </a:xfrm>
          <a:effectLst>
            <a:outerShdw blurRad="50800" dist="38100" dir="2700000" algn="tl" rotWithShape="0">
              <a:prstClr val="black">
                <a:alpha val="40000"/>
              </a:prstClr>
            </a:outerShdw>
          </a:effectLst>
        </p:spPr>
        <p:txBody>
          <a:bodyPr/>
          <a:lstStyle/>
          <a:p>
            <a:pPr algn="ctr"/>
            <a:r>
              <a:rPr lang="sv-SE" sz="4000" dirty="0" smtClean="0"/>
              <a:t>Vi öppnar upp oss allt mer</a:t>
            </a:r>
            <a:endParaRPr lang="sv-SE" sz="4000" dirty="0"/>
          </a:p>
        </p:txBody>
      </p:sp>
    </p:spTree>
    <p:extLst>
      <p:ext uri="{BB962C8B-B14F-4D97-AF65-F5344CB8AC3E}">
        <p14:creationId xmlns:p14="http://schemas.microsoft.com/office/powerpoint/2010/main" val="1809924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stretch>
            <a:fillRect/>
          </a:stretch>
        </p:blipFill>
        <p:spPr>
          <a:xfrm>
            <a:off x="4215904" y="43579"/>
            <a:ext cx="5867400" cy="2286000"/>
          </a:xfrm>
          <a:prstGeom prst="rect">
            <a:avLst/>
          </a:prstGeom>
          <a:noFill/>
          <a:ln w="12700">
            <a:solidFill>
              <a:schemeClr val="tx1">
                <a:lumMod val="75000"/>
                <a:lumOff val="25000"/>
              </a:schemeClr>
            </a:solidFill>
          </a:ln>
          <a:effectLst>
            <a:outerShdw blurRad="50800" dist="38100" dir="2700000" algn="tl" rotWithShape="0">
              <a:prstClr val="black">
                <a:alpha val="40000"/>
              </a:prstClr>
            </a:outerShdw>
          </a:effectLst>
        </p:spPr>
      </p:pic>
      <p:pic>
        <p:nvPicPr>
          <p:cNvPr id="8" name="Bildobjekt 7"/>
          <p:cNvPicPr>
            <a:picLocks noChangeAspect="1"/>
          </p:cNvPicPr>
          <p:nvPr/>
        </p:nvPicPr>
        <p:blipFill>
          <a:blip r:embed="rId3"/>
          <a:stretch>
            <a:fillRect/>
          </a:stretch>
        </p:blipFill>
        <p:spPr>
          <a:xfrm>
            <a:off x="183456" y="43579"/>
            <a:ext cx="3902583" cy="5622233"/>
          </a:xfrm>
          <a:prstGeom prst="rect">
            <a:avLst/>
          </a:prstGeom>
          <a:noFill/>
          <a:ln w="12700">
            <a:solidFill>
              <a:schemeClr val="tx1">
                <a:lumMod val="75000"/>
                <a:lumOff val="25000"/>
              </a:schemeClr>
            </a:solidFill>
          </a:ln>
          <a:effectLst>
            <a:outerShdw blurRad="50800" dist="38100" dir="2700000" algn="tl" rotWithShape="0">
              <a:prstClr val="black">
                <a:alpha val="40000"/>
              </a:prstClr>
            </a:outerShdw>
          </a:effectLst>
        </p:spPr>
      </p:pic>
      <p:pic>
        <p:nvPicPr>
          <p:cNvPr id="6" name="Bildobjekt 5"/>
          <p:cNvPicPr>
            <a:picLocks noChangeAspect="1"/>
          </p:cNvPicPr>
          <p:nvPr/>
        </p:nvPicPr>
        <p:blipFill>
          <a:blip r:embed="rId4"/>
          <a:stretch>
            <a:fillRect/>
          </a:stretch>
        </p:blipFill>
        <p:spPr>
          <a:xfrm>
            <a:off x="4215904" y="2641476"/>
            <a:ext cx="5867400" cy="2539861"/>
          </a:xfrm>
          <a:prstGeom prst="rect">
            <a:avLst/>
          </a:prstGeom>
          <a:noFill/>
          <a:ln w="12700">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6902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59476" y="93028"/>
            <a:ext cx="9400000" cy="5140736"/>
          </a:xfrm>
          <a:effectLst>
            <a:outerShdw blurRad="50800" dist="38100" dir="2700000" algn="tl" rotWithShape="0">
              <a:prstClr val="black">
                <a:alpha val="40000"/>
              </a:prstClr>
            </a:outerShdw>
          </a:effectLst>
        </p:spPr>
        <p:txBody>
          <a:bodyPr/>
          <a:lstStyle/>
          <a:p>
            <a:pPr algn="ctr"/>
            <a:r>
              <a:rPr lang="sv-SE" sz="4000" dirty="0" smtClean="0"/>
              <a:t>Ny målplattform</a:t>
            </a:r>
            <a:endParaRPr lang="sv-SE" sz="4000" dirty="0"/>
          </a:p>
        </p:txBody>
      </p:sp>
    </p:spTree>
    <p:extLst>
      <p:ext uri="{BB962C8B-B14F-4D97-AF65-F5344CB8AC3E}">
        <p14:creationId xmlns:p14="http://schemas.microsoft.com/office/powerpoint/2010/main" val="293967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359834" y="1098550"/>
            <a:ext cx="5368238" cy="2551038"/>
          </a:xfrm>
        </p:spPr>
        <p:txBody>
          <a:bodyPr numCol="1" spcCol="1440000"/>
          <a:lstStyle/>
          <a:p>
            <a:r>
              <a:rPr lang="sv-SE" sz="2000" dirty="0"/>
              <a:t>Byggt med öppen källkod och öppna standards</a:t>
            </a:r>
          </a:p>
          <a:p>
            <a:r>
              <a:rPr lang="sv-SE" sz="2000" dirty="0" err="1"/>
              <a:t>OpenShift</a:t>
            </a:r>
            <a:r>
              <a:rPr lang="sv-SE" sz="2000" dirty="0"/>
              <a:t> (</a:t>
            </a:r>
            <a:r>
              <a:rPr lang="sv-SE" sz="2000" dirty="0" err="1"/>
              <a:t>Kubernetes</a:t>
            </a:r>
            <a:r>
              <a:rPr lang="sv-SE" sz="2000" dirty="0"/>
              <a:t>, </a:t>
            </a:r>
            <a:r>
              <a:rPr lang="sv-SE" sz="2000" dirty="0" err="1"/>
              <a:t>Docker</a:t>
            </a:r>
            <a:r>
              <a:rPr lang="sv-SE" sz="2000" dirty="0"/>
              <a:t>, mm)</a:t>
            </a:r>
          </a:p>
          <a:p>
            <a:r>
              <a:rPr lang="sv-SE" sz="2000" dirty="0" smtClean="0"/>
              <a:t>Självservice </a:t>
            </a:r>
            <a:r>
              <a:rPr lang="sv-SE" sz="2000" dirty="0"/>
              <a:t>via Portal, CLI och API</a:t>
            </a:r>
          </a:p>
          <a:p>
            <a:r>
              <a:rPr lang="sv-SE" sz="2000" dirty="0"/>
              <a:t>Fullständig </a:t>
            </a:r>
            <a:r>
              <a:rPr lang="sv-SE" sz="2000" dirty="0" smtClean="0"/>
              <a:t>automatisering</a:t>
            </a:r>
          </a:p>
          <a:p>
            <a:r>
              <a:rPr lang="sv-SE" sz="2000" dirty="0" err="1" smtClean="0"/>
              <a:t>Infrastructure</a:t>
            </a:r>
            <a:r>
              <a:rPr lang="sv-SE" sz="2000" dirty="0" smtClean="0"/>
              <a:t> as </a:t>
            </a:r>
            <a:r>
              <a:rPr lang="sv-SE" sz="2000" dirty="0" err="1" smtClean="0"/>
              <a:t>code</a:t>
            </a:r>
            <a:endParaRPr lang="sv-SE" sz="2000" dirty="0"/>
          </a:p>
          <a:p>
            <a:r>
              <a:rPr lang="sv-SE" sz="2000" dirty="0" err="1" smtClean="0"/>
              <a:t>Ansible</a:t>
            </a:r>
            <a:r>
              <a:rPr lang="sv-SE" sz="2000" dirty="0" smtClean="0"/>
              <a:t> </a:t>
            </a:r>
            <a:r>
              <a:rPr lang="sv-SE" sz="2000" dirty="0"/>
              <a:t>och AWX Project</a:t>
            </a:r>
          </a:p>
          <a:p>
            <a:r>
              <a:rPr lang="sv-SE" sz="2000" dirty="0" err="1"/>
              <a:t>CloudForms</a:t>
            </a:r>
            <a:r>
              <a:rPr lang="sv-SE" sz="2000" dirty="0"/>
              <a:t> (</a:t>
            </a:r>
            <a:r>
              <a:rPr lang="sv-SE" sz="2000" dirty="0" err="1"/>
              <a:t>ManageIQ</a:t>
            </a:r>
            <a:r>
              <a:rPr lang="sv-SE" sz="2000" dirty="0"/>
              <a:t>)</a:t>
            </a:r>
          </a:p>
          <a:p>
            <a:r>
              <a:rPr lang="sv-SE" sz="2000" dirty="0"/>
              <a:t>Linux (Atomic</a:t>
            </a:r>
            <a:r>
              <a:rPr lang="sv-SE" sz="2000" dirty="0" smtClean="0"/>
              <a:t>)</a:t>
            </a:r>
            <a:endParaRPr lang="sv-SE" sz="2000" dirty="0"/>
          </a:p>
        </p:txBody>
      </p:sp>
      <p:sp>
        <p:nvSpPr>
          <p:cNvPr id="3" name="Rubrik 2"/>
          <p:cNvSpPr>
            <a:spLocks noGrp="1"/>
          </p:cNvSpPr>
          <p:nvPr>
            <p:ph type="title"/>
          </p:nvPr>
        </p:nvSpPr>
        <p:spPr/>
        <p:txBody>
          <a:bodyPr/>
          <a:lstStyle/>
          <a:p>
            <a:r>
              <a:rPr lang="sv-SE" dirty="0" smtClean="0"/>
              <a:t>Ny målplattform (Containerplattform)</a:t>
            </a:r>
            <a:endParaRPr lang="sv-SE" dirty="0"/>
          </a:p>
        </p:txBody>
      </p:sp>
      <p:pic>
        <p:nvPicPr>
          <p:cNvPr id="6" name="Bildobjekt 5"/>
          <p:cNvPicPr>
            <a:picLocks noChangeAspect="1"/>
          </p:cNvPicPr>
          <p:nvPr/>
        </p:nvPicPr>
        <p:blipFill>
          <a:blip r:embed="rId2"/>
          <a:stretch>
            <a:fillRect/>
          </a:stretch>
        </p:blipFill>
        <p:spPr>
          <a:xfrm>
            <a:off x="5584056" y="1201316"/>
            <a:ext cx="4029075" cy="3181350"/>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6128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359834" y="1201316"/>
            <a:ext cx="5440246" cy="3703514"/>
          </a:xfrm>
        </p:spPr>
        <p:txBody>
          <a:bodyPr/>
          <a:lstStyle/>
          <a:p>
            <a:r>
              <a:rPr lang="sv-SE" sz="2000" dirty="0" smtClean="0"/>
              <a:t>Framtagande </a:t>
            </a:r>
            <a:r>
              <a:rPr lang="sv-SE" sz="2000" dirty="0"/>
              <a:t>av </a:t>
            </a:r>
            <a:r>
              <a:rPr lang="sv-SE" sz="2000" dirty="0" smtClean="0"/>
              <a:t>policy för öppen källkod</a:t>
            </a:r>
            <a:endParaRPr lang="sv-SE" sz="2000" dirty="0"/>
          </a:p>
          <a:p>
            <a:r>
              <a:rPr lang="sv-SE" sz="2000" dirty="0" smtClean="0"/>
              <a:t>Öppna data</a:t>
            </a:r>
          </a:p>
          <a:p>
            <a:r>
              <a:rPr lang="sv-SE" sz="2000" dirty="0" smtClean="0"/>
              <a:t>Big Data</a:t>
            </a:r>
            <a:endParaRPr lang="sv-SE" sz="2000" dirty="0"/>
          </a:p>
          <a:p>
            <a:r>
              <a:rPr lang="sv-SE" sz="2000" dirty="0"/>
              <a:t>Artificiell intelligens (AI)</a:t>
            </a:r>
          </a:p>
          <a:p>
            <a:r>
              <a:rPr lang="sv-SE" sz="2000" dirty="0"/>
              <a:t>Internet </a:t>
            </a:r>
            <a:r>
              <a:rPr lang="sv-SE" sz="2000" dirty="0" err="1"/>
              <a:t>of</a:t>
            </a:r>
            <a:r>
              <a:rPr lang="sv-SE" sz="2000" dirty="0"/>
              <a:t> </a:t>
            </a:r>
            <a:r>
              <a:rPr lang="sv-SE" sz="2000" dirty="0" err="1"/>
              <a:t>Things</a:t>
            </a:r>
            <a:r>
              <a:rPr lang="sv-SE" sz="2000" dirty="0"/>
              <a:t> (</a:t>
            </a:r>
            <a:r>
              <a:rPr lang="sv-SE" sz="2000" dirty="0" err="1"/>
              <a:t>IoT</a:t>
            </a:r>
            <a:r>
              <a:rPr lang="sv-SE" sz="2000" dirty="0" smtClean="0"/>
              <a:t>)</a:t>
            </a:r>
          </a:p>
          <a:p>
            <a:r>
              <a:rPr lang="sv-SE" sz="2000" dirty="0" smtClean="0"/>
              <a:t>Helt öppen </a:t>
            </a:r>
            <a:r>
              <a:rPr lang="sv-SE" sz="2000" dirty="0" err="1" smtClean="0"/>
              <a:t>OpenStack</a:t>
            </a:r>
            <a:r>
              <a:rPr lang="sv-SE" sz="2000" dirty="0" smtClean="0"/>
              <a:t>-plattform</a:t>
            </a:r>
          </a:p>
          <a:p>
            <a:r>
              <a:rPr lang="sv-SE" sz="2000" dirty="0"/>
              <a:t>Etablering av ny målplattform</a:t>
            </a:r>
          </a:p>
          <a:p>
            <a:pPr marL="0" indent="0">
              <a:buNone/>
            </a:pPr>
            <a:endParaRPr lang="sv-SE" sz="2000" dirty="0"/>
          </a:p>
        </p:txBody>
      </p:sp>
      <p:sp>
        <p:nvSpPr>
          <p:cNvPr id="3" name="Rubrik 2"/>
          <p:cNvSpPr>
            <a:spLocks noGrp="1"/>
          </p:cNvSpPr>
          <p:nvPr>
            <p:ph type="title"/>
          </p:nvPr>
        </p:nvSpPr>
        <p:spPr/>
        <p:txBody>
          <a:bodyPr/>
          <a:lstStyle/>
          <a:p>
            <a:r>
              <a:rPr lang="sv-SE" dirty="0" smtClean="0"/>
              <a:t>Öppna saker på gång..</a:t>
            </a:r>
            <a:endParaRPr lang="sv-SE" dirty="0"/>
          </a:p>
        </p:txBody>
      </p:sp>
    </p:spTree>
    <p:extLst>
      <p:ext uri="{BB962C8B-B14F-4D97-AF65-F5344CB8AC3E}">
        <p14:creationId xmlns:p14="http://schemas.microsoft.com/office/powerpoint/2010/main" val="1562893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59476" y="93028"/>
            <a:ext cx="9400000" cy="4996720"/>
          </a:xfrm>
          <a:effectLst>
            <a:outerShdw blurRad="50800" dist="38100" dir="2700000" algn="tl" rotWithShape="0">
              <a:prstClr val="black">
                <a:alpha val="40000"/>
              </a:prstClr>
            </a:outerShdw>
          </a:effectLst>
        </p:spPr>
        <p:txBody>
          <a:bodyPr/>
          <a:lstStyle/>
          <a:p>
            <a:pPr algn="ctr"/>
            <a:r>
              <a:rPr lang="sv-SE" sz="4000" dirty="0" smtClean="0"/>
              <a:t>Tack!</a:t>
            </a:r>
            <a:endParaRPr lang="sv-SE" sz="4000" dirty="0"/>
          </a:p>
        </p:txBody>
      </p:sp>
    </p:spTree>
    <p:extLst>
      <p:ext uri="{BB962C8B-B14F-4D97-AF65-F5344CB8AC3E}">
        <p14:creationId xmlns:p14="http://schemas.microsoft.com/office/powerpoint/2010/main" val="2638455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359834" y="1098550"/>
            <a:ext cx="9399642" cy="1830958"/>
          </a:xfrm>
        </p:spPr>
        <p:txBody>
          <a:bodyPr/>
          <a:lstStyle/>
          <a:p>
            <a:pPr marL="0" indent="0" algn="ctr">
              <a:buNone/>
            </a:pPr>
            <a:r>
              <a:rPr lang="sv-SE" sz="2800" dirty="0"/>
              <a:t>PowerPoint</a:t>
            </a:r>
          </a:p>
          <a:p>
            <a:pPr marL="0" indent="0" algn="ctr">
              <a:buNone/>
            </a:pPr>
            <a:r>
              <a:rPr lang="sv-SE" sz="2800" dirty="0" err="1"/>
              <a:t>Keynotes</a:t>
            </a:r>
            <a:endParaRPr lang="sv-SE" sz="2800" dirty="0"/>
          </a:p>
          <a:p>
            <a:pPr marL="0" indent="0" algn="ctr">
              <a:buNone/>
            </a:pPr>
            <a:r>
              <a:rPr lang="sv-SE" sz="2800" dirty="0"/>
              <a:t>Pages</a:t>
            </a:r>
          </a:p>
          <a:p>
            <a:pPr marL="0" indent="0" algn="ctr">
              <a:buNone/>
            </a:pPr>
            <a:endParaRPr lang="sv-SE" dirty="0"/>
          </a:p>
        </p:txBody>
      </p:sp>
      <p:sp>
        <p:nvSpPr>
          <p:cNvPr id="3" name="Rubrik 2"/>
          <p:cNvSpPr>
            <a:spLocks noGrp="1"/>
          </p:cNvSpPr>
          <p:nvPr>
            <p:ph type="title"/>
          </p:nvPr>
        </p:nvSpPr>
        <p:spPr/>
        <p:txBody>
          <a:bodyPr/>
          <a:lstStyle/>
          <a:p>
            <a:pPr algn="ctr"/>
            <a:r>
              <a:rPr lang="sv-SE" dirty="0" smtClean="0"/>
              <a:t>Öppna teknologier?</a:t>
            </a:r>
            <a:endParaRPr lang="sv-SE" dirty="0"/>
          </a:p>
        </p:txBody>
      </p:sp>
      <p:pic>
        <p:nvPicPr>
          <p:cNvPr id="4" name="Bildobjekt 3"/>
          <p:cNvPicPr>
            <a:picLocks noChangeAspect="1"/>
          </p:cNvPicPr>
          <p:nvPr/>
        </p:nvPicPr>
        <p:blipFill>
          <a:blip r:embed="rId2"/>
          <a:stretch>
            <a:fillRect/>
          </a:stretch>
        </p:blipFill>
        <p:spPr>
          <a:xfrm>
            <a:off x="1124167" y="3145532"/>
            <a:ext cx="7870618" cy="1457070"/>
          </a:xfrm>
          <a:prstGeom prst="rect">
            <a:avLst/>
          </a:prstGeom>
        </p:spPr>
      </p:pic>
    </p:spTree>
    <p:extLst>
      <p:ext uri="{BB962C8B-B14F-4D97-AF65-F5344CB8AC3E}">
        <p14:creationId xmlns:p14="http://schemas.microsoft.com/office/powerpoint/2010/main" val="188341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p:nvPr/>
        </p:nvSpPr>
        <p:spPr>
          <a:xfrm>
            <a:off x="508579" y="1122484"/>
            <a:ext cx="4511171" cy="584775"/>
          </a:xfrm>
          <a:prstGeom prst="rect">
            <a:avLst/>
          </a:prstGeom>
          <a:noFill/>
        </p:spPr>
        <p:txBody>
          <a:bodyPr wrap="none" rtlCol="0">
            <a:spAutoFit/>
          </a:bodyPr>
          <a:lstStyle/>
          <a:p>
            <a:r>
              <a:rPr lang="sv-SE" sz="3200" b="1" spc="-80" dirty="0" smtClean="0">
                <a:solidFill>
                  <a:schemeClr val="tx2"/>
                </a:solidFill>
                <a:latin typeface="+mj-lt"/>
                <a:ea typeface="+mj-ea"/>
                <a:cs typeface="+mj-cs"/>
              </a:rPr>
              <a:t>Om Försäkringskassan</a:t>
            </a:r>
            <a:endParaRPr lang="sv-SE" sz="3200" b="1" spc="-80" dirty="0">
              <a:solidFill>
                <a:schemeClr val="tx2"/>
              </a:solidFill>
              <a:latin typeface="+mj-lt"/>
              <a:ea typeface="+mj-ea"/>
              <a:cs typeface="+mj-cs"/>
            </a:endParaRPr>
          </a:p>
        </p:txBody>
      </p:sp>
      <p:sp>
        <p:nvSpPr>
          <p:cNvPr id="5" name="Rectangle: Rounded Corners 14"/>
          <p:cNvSpPr/>
          <p:nvPr/>
        </p:nvSpPr>
        <p:spPr>
          <a:xfrm>
            <a:off x="564510" y="1745732"/>
            <a:ext cx="919010" cy="34289"/>
          </a:xfrm>
          <a:prstGeom prst="roundRect">
            <a:avLst>
              <a:gd name="adj" fmla="val 299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15"/>
          <p:cNvSpPr/>
          <p:nvPr/>
        </p:nvSpPr>
        <p:spPr>
          <a:xfrm>
            <a:off x="426357" y="2003715"/>
            <a:ext cx="3703381" cy="2246769"/>
          </a:xfrm>
          <a:prstGeom prst="rect">
            <a:avLst/>
          </a:prstGeom>
        </p:spPr>
        <p:txBody>
          <a:bodyPr wrap="square">
            <a:spAutoFit/>
          </a:bodyPr>
          <a:lstStyle/>
          <a:p>
            <a:pPr>
              <a:defRPr/>
            </a:pPr>
            <a:r>
              <a:rPr lang="sv-SE" sz="1400" dirty="0"/>
              <a:t>IT-avdelningen ansvarar för: </a:t>
            </a:r>
          </a:p>
          <a:p>
            <a:pPr marL="171450" indent="-171450">
              <a:buFont typeface="Arial" panose="020B0604020202020204" pitchFamily="34" charset="0"/>
              <a:buChar char="•"/>
            </a:pPr>
            <a:r>
              <a:rPr lang="sv-SE" sz="1400" dirty="0"/>
              <a:t>Utvecklar och levererar IT tjänster inom management, administration, </a:t>
            </a:r>
            <a:r>
              <a:rPr lang="sv-SE" sz="1400" dirty="0" smtClean="0"/>
              <a:t>självbetjäning</a:t>
            </a:r>
          </a:p>
          <a:p>
            <a:pPr marL="171450" indent="-171450">
              <a:buFont typeface="Arial" panose="020B0604020202020204" pitchFamily="34" charset="0"/>
              <a:buChar char="•"/>
            </a:pPr>
            <a:r>
              <a:rPr lang="sv-SE" sz="1400" dirty="0" smtClean="0"/>
              <a:t>FK</a:t>
            </a:r>
            <a:r>
              <a:rPr lang="sv-SE" sz="1400" dirty="0"/>
              <a:t>, PM, och samverkar med landsting, myndigheter, försäkringsbolag och </a:t>
            </a:r>
            <a:r>
              <a:rPr lang="sv-SE" sz="1400" dirty="0" smtClean="0"/>
              <a:t>banker</a:t>
            </a:r>
          </a:p>
          <a:p>
            <a:pPr marL="171450" indent="-171450">
              <a:buFont typeface="Arial" panose="020B0604020202020204" pitchFamily="34" charset="0"/>
              <a:buChar char="•"/>
            </a:pPr>
            <a:r>
              <a:rPr lang="sv-SE" sz="1400" dirty="0" smtClean="0"/>
              <a:t>14400 anställda </a:t>
            </a:r>
          </a:p>
          <a:p>
            <a:pPr marL="171450" indent="-171450">
              <a:buFont typeface="Arial" panose="020B0604020202020204" pitchFamily="34" charset="0"/>
              <a:buChar char="•"/>
            </a:pPr>
            <a:r>
              <a:rPr lang="sv-SE" sz="1400" dirty="0" smtClean="0"/>
              <a:t>981 placerade på IT</a:t>
            </a:r>
            <a:endParaRPr lang="sv-SE" sz="1400" dirty="0"/>
          </a:p>
          <a:p>
            <a:pPr marL="171450" indent="-171450">
              <a:buFont typeface="Arial" panose="020B0604020202020204" pitchFamily="34" charset="0"/>
              <a:buChar char="•"/>
            </a:pPr>
            <a:r>
              <a:rPr lang="sv-SE" sz="1400" dirty="0"/>
              <a:t>IT omsättning 1,6 miljarder per </a:t>
            </a:r>
            <a:r>
              <a:rPr lang="sv-SE" sz="1400" dirty="0" smtClean="0"/>
              <a:t>år</a:t>
            </a:r>
          </a:p>
          <a:p>
            <a:pPr marL="171450" indent="-171450">
              <a:buFont typeface="Arial" panose="020B0604020202020204" pitchFamily="34" charset="0"/>
              <a:buChar char="•"/>
            </a:pPr>
            <a:r>
              <a:rPr lang="sv-SE" sz="1400" dirty="0" smtClean="0"/>
              <a:t>Utbetalningar </a:t>
            </a:r>
            <a:r>
              <a:rPr lang="sv-SE" sz="1400" dirty="0"/>
              <a:t>på ca </a:t>
            </a:r>
            <a:r>
              <a:rPr lang="sv-SE" sz="1400" dirty="0" smtClean="0"/>
              <a:t>1,5 miljard</a:t>
            </a:r>
          </a:p>
        </p:txBody>
      </p:sp>
      <p:pic>
        <p:nvPicPr>
          <p:cNvPr id="7" name="Platshållare för bild 7"/>
          <p:cNvPicPr>
            <a:picLocks noChangeAspect="1"/>
          </p:cNvPicPr>
          <p:nvPr/>
        </p:nvPicPr>
        <p:blipFill>
          <a:blip r:embed="rId2" cstate="print">
            <a:extLst>
              <a:ext uri="{28A0092B-C50C-407E-A947-70E740481C1C}">
                <a14:useLocalDpi xmlns:a14="http://schemas.microsoft.com/office/drawing/2010/main" val="0"/>
              </a:ext>
            </a:extLst>
          </a:blip>
          <a:srcRect l="19989" r="19989"/>
          <a:stretch>
            <a:fillRect/>
          </a:stretch>
        </p:blipFill>
        <p:spPr>
          <a:xfrm>
            <a:off x="4211960" y="3501935"/>
            <a:ext cx="1616288" cy="1795874"/>
          </a:xfrm>
          <a:prstGeom prst="rect">
            <a:avLst/>
          </a:prstGeom>
        </p:spPr>
      </p:pic>
      <p:pic>
        <p:nvPicPr>
          <p:cNvPr id="8" name="Platshållare för bild 11"/>
          <p:cNvPicPr>
            <a:picLocks noChangeAspect="1"/>
          </p:cNvPicPr>
          <p:nvPr/>
        </p:nvPicPr>
        <p:blipFill>
          <a:blip r:embed="rId3" cstate="print">
            <a:extLst>
              <a:ext uri="{28A0092B-C50C-407E-A947-70E740481C1C}">
                <a14:useLocalDpi xmlns:a14="http://schemas.microsoft.com/office/drawing/2010/main" val="0"/>
              </a:ext>
            </a:extLst>
          </a:blip>
          <a:srcRect t="13041" b="13041"/>
          <a:stretch>
            <a:fillRect/>
          </a:stretch>
        </p:blipFill>
        <p:spPr>
          <a:xfrm>
            <a:off x="4618573" y="2010457"/>
            <a:ext cx="1209675" cy="1344083"/>
          </a:xfrm>
          <a:prstGeom prst="rect">
            <a:avLst/>
          </a:prstGeom>
        </p:spPr>
      </p:pic>
      <p:pic>
        <p:nvPicPr>
          <p:cNvPr id="9" name="Platshållare för bild 6"/>
          <p:cNvPicPr>
            <a:picLocks noChangeAspect="1"/>
          </p:cNvPicPr>
          <p:nvPr/>
        </p:nvPicPr>
        <p:blipFill>
          <a:blip r:embed="rId4" cstate="print">
            <a:extLst>
              <a:ext uri="{28A0092B-C50C-407E-A947-70E740481C1C}">
                <a14:useLocalDpi xmlns:a14="http://schemas.microsoft.com/office/drawing/2010/main" val="0"/>
              </a:ext>
            </a:extLst>
          </a:blip>
          <a:srcRect l="18156" r="18156"/>
          <a:stretch>
            <a:fillRect/>
          </a:stretch>
        </p:blipFill>
        <p:spPr>
          <a:xfrm>
            <a:off x="5992692" y="2003715"/>
            <a:ext cx="3142415" cy="3289549"/>
          </a:xfrm>
          <a:prstGeom prst="rect">
            <a:avLst/>
          </a:prstGeom>
        </p:spPr>
      </p:pic>
      <p:pic>
        <p:nvPicPr>
          <p:cNvPr id="10" name="Platshållare för bild 8"/>
          <p:cNvPicPr>
            <a:picLocks noChangeAspect="1"/>
          </p:cNvPicPr>
          <p:nvPr/>
        </p:nvPicPr>
        <p:blipFill>
          <a:blip r:embed="rId5" cstate="print">
            <a:extLst>
              <a:ext uri="{28A0092B-C50C-407E-A947-70E740481C1C}">
                <a14:useLocalDpi xmlns:a14="http://schemas.microsoft.com/office/drawing/2010/main" val="0"/>
              </a:ext>
            </a:extLst>
          </a:blip>
          <a:srcRect l="16708" r="16708"/>
          <a:stretch>
            <a:fillRect/>
          </a:stretch>
        </p:blipFill>
        <p:spPr>
          <a:xfrm>
            <a:off x="5992692" y="541901"/>
            <a:ext cx="1353021" cy="1353022"/>
          </a:xfrm>
          <a:prstGeom prst="rect">
            <a:avLst/>
          </a:prstGeom>
        </p:spPr>
      </p:pic>
      <p:pic>
        <p:nvPicPr>
          <p:cNvPr id="11" name="Platshållare för bild 16"/>
          <p:cNvPicPr>
            <a:picLocks noChangeAspect="1"/>
          </p:cNvPicPr>
          <p:nvPr/>
        </p:nvPicPr>
        <p:blipFill>
          <a:blip r:embed="rId6" cstate="print">
            <a:extLst>
              <a:ext uri="{28A0092B-C50C-407E-A947-70E740481C1C}">
                <a14:useLocalDpi xmlns:a14="http://schemas.microsoft.com/office/drawing/2010/main" val="0"/>
              </a:ext>
            </a:extLst>
          </a:blip>
          <a:srcRect l="16578" r="16578"/>
          <a:stretch>
            <a:fillRect/>
          </a:stretch>
        </p:blipFill>
        <p:spPr>
          <a:xfrm>
            <a:off x="7520960" y="49188"/>
            <a:ext cx="1623040" cy="1845735"/>
          </a:xfrm>
          <a:prstGeom prst="rect">
            <a:avLst/>
          </a:prstGeom>
        </p:spPr>
      </p:pic>
      <p:sp>
        <p:nvSpPr>
          <p:cNvPr id="2" name="Rektangel 1"/>
          <p:cNvSpPr/>
          <p:nvPr/>
        </p:nvSpPr>
        <p:spPr>
          <a:xfrm>
            <a:off x="3064893" y="3917875"/>
            <a:ext cx="970137" cy="307777"/>
          </a:xfrm>
          <a:prstGeom prst="rect">
            <a:avLst/>
          </a:prstGeom>
        </p:spPr>
        <p:txBody>
          <a:bodyPr wrap="none">
            <a:spAutoFit/>
          </a:bodyPr>
          <a:lstStyle/>
          <a:p>
            <a:r>
              <a:rPr lang="sv-SE" sz="1400" b="1" dirty="0" smtClean="0"/>
              <a:t>varje dag</a:t>
            </a:r>
            <a:endParaRPr lang="sv-SE" sz="1400" b="1" dirty="0"/>
          </a:p>
        </p:txBody>
      </p:sp>
    </p:spTree>
    <p:extLst>
      <p:ext uri="{BB962C8B-B14F-4D97-AF65-F5344CB8AC3E}">
        <p14:creationId xmlns:p14="http://schemas.microsoft.com/office/powerpoint/2010/main" val="263275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Bildobjekt 37"/>
          <p:cNvPicPr>
            <a:picLocks noChangeAspect="1"/>
          </p:cNvPicPr>
          <p:nvPr/>
        </p:nvPicPr>
        <p:blipFill>
          <a:blip r:embed="rId2"/>
          <a:stretch>
            <a:fillRect/>
          </a:stretch>
        </p:blipFill>
        <p:spPr>
          <a:xfrm>
            <a:off x="1623616" y="36037"/>
            <a:ext cx="5917496" cy="5197727"/>
          </a:xfrm>
          <a:prstGeom prst="rect">
            <a:avLst/>
          </a:prstGeom>
        </p:spPr>
      </p:pic>
    </p:spTree>
    <p:extLst>
      <p:ext uri="{BB962C8B-B14F-4D97-AF65-F5344CB8AC3E}">
        <p14:creationId xmlns:p14="http://schemas.microsoft.com/office/powerpoint/2010/main" val="1016567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59476" y="93028"/>
            <a:ext cx="9400000" cy="4996720"/>
          </a:xfrm>
          <a:effectLst>
            <a:outerShdw blurRad="50800" dist="38100" dir="2700000" algn="tl" rotWithShape="0">
              <a:prstClr val="black">
                <a:alpha val="40000"/>
              </a:prstClr>
            </a:outerShdw>
          </a:effectLst>
        </p:spPr>
        <p:txBody>
          <a:bodyPr/>
          <a:lstStyle/>
          <a:p>
            <a:pPr algn="ctr"/>
            <a:r>
              <a:rPr lang="sv-SE" sz="4000" dirty="0"/>
              <a:t>Vad är öppen källkod för oss?</a:t>
            </a:r>
          </a:p>
        </p:txBody>
      </p:sp>
    </p:spTree>
    <p:extLst>
      <p:ext uri="{BB962C8B-B14F-4D97-AF65-F5344CB8AC3E}">
        <p14:creationId xmlns:p14="http://schemas.microsoft.com/office/powerpoint/2010/main" val="1548677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359834" y="1098550"/>
            <a:ext cx="9399642" cy="3919538"/>
          </a:xfrm>
        </p:spPr>
        <p:txBody>
          <a:bodyPr/>
          <a:lstStyle/>
          <a:p>
            <a:r>
              <a:rPr lang="sv-SE" dirty="0"/>
              <a:t>Öppen källkod är mer än att koden ska vara synlig.</a:t>
            </a:r>
          </a:p>
          <a:p>
            <a:r>
              <a:rPr lang="sv-SE" dirty="0"/>
              <a:t>Det ska vara ett öppet samarbete, för vem som helst.</a:t>
            </a:r>
          </a:p>
          <a:p>
            <a:r>
              <a:rPr lang="sv-SE" dirty="0"/>
              <a:t>Koden ska vara fri för vem som helst att använda, på vilket sätt som helst och får även distribueras vidare utan kostnad eller motprestation.</a:t>
            </a:r>
          </a:p>
          <a:p>
            <a:r>
              <a:rPr lang="sv-SE" dirty="0"/>
              <a:t>Att ge bort en stängd produkt gratis (ex </a:t>
            </a:r>
            <a:r>
              <a:rPr lang="sv-SE" dirty="0" err="1"/>
              <a:t>Freeware</a:t>
            </a:r>
            <a:r>
              <a:rPr lang="sv-SE" dirty="0"/>
              <a:t>,  shareware) är inte samma som öppen källkod.</a:t>
            </a:r>
          </a:p>
          <a:p>
            <a:r>
              <a:rPr lang="sv-SE" dirty="0"/>
              <a:t>Bara för att man tar sin stängda kod och publicerar den innebär det inte att man ”är </a:t>
            </a:r>
            <a:r>
              <a:rPr lang="sv-SE" dirty="0" err="1"/>
              <a:t>Open</a:t>
            </a:r>
            <a:r>
              <a:rPr lang="sv-SE" dirty="0"/>
              <a:t> Source</a:t>
            </a:r>
            <a:r>
              <a:rPr lang="sv-SE" dirty="0" smtClean="0"/>
              <a:t>”.</a:t>
            </a:r>
            <a:endParaRPr lang="sv-SE" dirty="0"/>
          </a:p>
        </p:txBody>
      </p:sp>
      <p:sp>
        <p:nvSpPr>
          <p:cNvPr id="3" name="Rubrik 2"/>
          <p:cNvSpPr>
            <a:spLocks noGrp="1"/>
          </p:cNvSpPr>
          <p:nvPr>
            <p:ph type="title"/>
          </p:nvPr>
        </p:nvSpPr>
        <p:spPr/>
        <p:txBody>
          <a:bodyPr/>
          <a:lstStyle/>
          <a:p>
            <a:r>
              <a:rPr lang="sv-SE" dirty="0" smtClean="0"/>
              <a:t>Vad är öppen källkod för oss?</a:t>
            </a:r>
            <a:endParaRPr lang="sv-SE" dirty="0"/>
          </a:p>
        </p:txBody>
      </p:sp>
    </p:spTree>
    <p:extLst>
      <p:ext uri="{BB962C8B-B14F-4D97-AF65-F5344CB8AC3E}">
        <p14:creationId xmlns:p14="http://schemas.microsoft.com/office/powerpoint/2010/main" val="3339163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59476" y="93028"/>
            <a:ext cx="9400000" cy="4996720"/>
          </a:xfrm>
          <a:effectLst>
            <a:outerShdw blurRad="50800" dist="38100" dir="2700000" algn="tl" rotWithShape="0">
              <a:prstClr val="black">
                <a:alpha val="40000"/>
              </a:prstClr>
            </a:outerShdw>
          </a:effectLst>
        </p:spPr>
        <p:txBody>
          <a:bodyPr/>
          <a:lstStyle/>
          <a:p>
            <a:pPr algn="ctr"/>
            <a:r>
              <a:rPr lang="sv-SE" sz="4000" dirty="0"/>
              <a:t>Alla älskar öppen källkod!</a:t>
            </a:r>
          </a:p>
        </p:txBody>
      </p:sp>
    </p:spTree>
    <p:extLst>
      <p:ext uri="{BB962C8B-B14F-4D97-AF65-F5344CB8AC3E}">
        <p14:creationId xmlns:p14="http://schemas.microsoft.com/office/powerpoint/2010/main" val="1419041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59476" y="93028"/>
            <a:ext cx="9400000" cy="4996720"/>
          </a:xfrm>
          <a:effectLst>
            <a:outerShdw blurRad="50800" dist="38100" dir="2700000" algn="tl" rotWithShape="0">
              <a:prstClr val="black">
                <a:alpha val="40000"/>
              </a:prstClr>
            </a:outerShdw>
          </a:effectLst>
        </p:spPr>
        <p:txBody>
          <a:bodyPr/>
          <a:lstStyle/>
          <a:p>
            <a:pPr algn="ctr"/>
            <a:r>
              <a:rPr lang="sv-SE" sz="4000" dirty="0"/>
              <a:t>Alla älskar </a:t>
            </a:r>
            <a:r>
              <a:rPr lang="sv-SE" sz="4000" u="sng" dirty="0" smtClean="0"/>
              <a:t>inte</a:t>
            </a:r>
            <a:r>
              <a:rPr lang="sv-SE" sz="4000" dirty="0" smtClean="0"/>
              <a:t> öppen </a:t>
            </a:r>
            <a:r>
              <a:rPr lang="sv-SE" sz="4000" dirty="0"/>
              <a:t>källkod!</a:t>
            </a:r>
          </a:p>
        </p:txBody>
      </p:sp>
    </p:spTree>
    <p:extLst>
      <p:ext uri="{BB962C8B-B14F-4D97-AF65-F5344CB8AC3E}">
        <p14:creationId xmlns:p14="http://schemas.microsoft.com/office/powerpoint/2010/main" val="2701644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K-mall-2016-06">
  <a:themeElements>
    <a:clrScheme name="FK-färger-ljusa">
      <a:dk1>
        <a:srgbClr val="1E1E1E"/>
      </a:dk1>
      <a:lt1>
        <a:srgbClr val="FFFFFF"/>
      </a:lt1>
      <a:dk2>
        <a:srgbClr val="00692F"/>
      </a:dk2>
      <a:lt2>
        <a:srgbClr val="C0DAB8"/>
      </a:lt2>
      <a:accent1>
        <a:srgbClr val="52A259"/>
      </a:accent1>
      <a:accent2>
        <a:srgbClr val="FBE2CE"/>
      </a:accent2>
      <a:accent3>
        <a:srgbClr val="DBE6ED"/>
      </a:accent3>
      <a:accent4>
        <a:srgbClr val="FFEAC5"/>
      </a:accent4>
      <a:accent5>
        <a:srgbClr val="FADAE3"/>
      </a:accent5>
      <a:accent6>
        <a:srgbClr val="E1EEDE"/>
      </a:accent6>
      <a:hlink>
        <a:srgbClr val="0077BE"/>
      </a:hlink>
      <a:folHlink>
        <a:srgbClr val="8A46B4"/>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noFill/>
        </a:ln>
        <a:effectLst>
          <a:outerShdw blurRad="12700" dist="12700" dir="5400000" algn="t" rotWithShape="0">
            <a:prstClr val="black">
              <a:alpha val="40000"/>
            </a:prstClr>
          </a:outerShdw>
        </a:effectLst>
      </a:spPr>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defPPr algn="ctr">
          <a:spcAft>
            <a:spcPts val="600"/>
          </a:spcAft>
          <a:defRPr sz="1400">
            <a:solidFill>
              <a:schemeClr val="tx1">
                <a:lumMod val="90000"/>
                <a:lumOff val="1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olidFill>
            <a:schemeClr val="accent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Aft>
            <a:spcPts val="600"/>
          </a:spcAft>
          <a:defRPr sz="1400" spc="-20" dirty="0" smtClean="0">
            <a:solidFill>
              <a:schemeClr val="tx1">
                <a:lumMod val="90000"/>
                <a:lumOff val="10000"/>
              </a:schemeClr>
            </a:solidFill>
            <a:latin typeface="+mn-lt"/>
          </a:defRPr>
        </a:defPPr>
      </a:lstStyle>
    </a:txDef>
  </a:objectDefaults>
  <a:extraClrSchemeLst>
    <a:extraClrScheme>
      <a:clrScheme name="Office-tema 1">
        <a:dk1>
          <a:srgbClr val="000000"/>
        </a:dk1>
        <a:lt1>
          <a:srgbClr val="FFFFFF"/>
        </a:lt1>
        <a:dk2>
          <a:srgbClr val="007336"/>
        </a:dk2>
        <a:lt2>
          <a:srgbClr val="808080"/>
        </a:lt2>
        <a:accent1>
          <a:srgbClr val="D0DE8E"/>
        </a:accent1>
        <a:accent2>
          <a:srgbClr val="84B317"/>
        </a:accent2>
        <a:accent3>
          <a:srgbClr val="FFFFFF"/>
        </a:accent3>
        <a:accent4>
          <a:srgbClr val="000000"/>
        </a:accent4>
        <a:accent5>
          <a:srgbClr val="E4ECC6"/>
        </a:accent5>
        <a:accent6>
          <a:srgbClr val="77A214"/>
        </a:accent6>
        <a:hlink>
          <a:srgbClr val="0098D1"/>
        </a:hlink>
        <a:folHlink>
          <a:srgbClr val="9D62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K-mall-2016-06.potx" id="{4C8E594B-7FA5-45BF-AF36-1F8AFCC582C4}" vid="{81063449-C940-4244-9A0C-B36799CB264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FK-mall-2016-06</Template>
  <TotalTime>766</TotalTime>
  <Words>733</Words>
  <Application>Microsoft Office PowerPoint</Application>
  <PresentationFormat>Anpassad</PresentationFormat>
  <Paragraphs>178</Paragraphs>
  <Slides>29</Slides>
  <Notes>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29</vt:i4>
      </vt:variant>
    </vt:vector>
  </HeadingPairs>
  <TitlesOfParts>
    <vt:vector size="33" baseType="lpstr">
      <vt:lpstr>Arial</vt:lpstr>
      <vt:lpstr>Calibri</vt:lpstr>
      <vt:lpstr>Consolas</vt:lpstr>
      <vt:lpstr>FK-mall-2016-06</vt:lpstr>
      <vt:lpstr>Öppen källkod</vt:lpstr>
      <vt:lpstr>PowerPoint-presentation</vt:lpstr>
      <vt:lpstr>Öppna teknologier?</vt:lpstr>
      <vt:lpstr>PowerPoint-presentation</vt:lpstr>
      <vt:lpstr>PowerPoint-presentation</vt:lpstr>
      <vt:lpstr>Vad är öppen källkod för oss?</vt:lpstr>
      <vt:lpstr>Vad är öppen källkod för oss?</vt:lpstr>
      <vt:lpstr>Alla älskar öppen källkod!</vt:lpstr>
      <vt:lpstr>Alla älskar inte öppen källkod!</vt:lpstr>
      <vt:lpstr>Några av myterna med öppen källkod</vt:lpstr>
      <vt:lpstr>Myter om öppen källkod (forts)</vt:lpstr>
      <vt:lpstr>Community vs Enterprise</vt:lpstr>
      <vt:lpstr>Community vs Enterprise</vt:lpstr>
      <vt:lpstr>Styrning och rekommendationer</vt:lpstr>
      <vt:lpstr>Från regeringen</vt:lpstr>
      <vt:lpstr>European Interoperability Framework - Implementation Strategy</vt:lpstr>
      <vt:lpstr>European Interoperability Framework - Implementation Strategy</vt:lpstr>
      <vt:lpstr>Många öppna produkter inom FK</vt:lpstr>
      <vt:lpstr>Stort migreringsprojekt från Unix till Linux</vt:lpstr>
      <vt:lpstr>Mer ”pang” för pengarna</vt:lpstr>
      <vt:lpstr>Automatiseringen har tagit fart</vt:lpstr>
      <vt:lpstr>Många öppna produkter inom FK</vt:lpstr>
      <vt:lpstr>Öppna produkter ger oss valfrihet</vt:lpstr>
      <vt:lpstr>Vi öppnar upp oss allt mer</vt:lpstr>
      <vt:lpstr>PowerPoint-presentation</vt:lpstr>
      <vt:lpstr>Ny målplattform</vt:lpstr>
      <vt:lpstr>Ny målplattform (Containerplattform)</vt:lpstr>
      <vt:lpstr>Öppna saker på gång..</vt:lpstr>
      <vt:lpstr>Tack!</vt:lpstr>
    </vt:vector>
  </TitlesOfParts>
  <Company>FK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Lagren Tomas (4004)</dc:creator>
  <cp:lastModifiedBy>Lagren Tomas (4004)</cp:lastModifiedBy>
  <cp:revision>53</cp:revision>
  <dcterms:created xsi:type="dcterms:W3CDTF">2017-11-08T15:18:48Z</dcterms:created>
  <dcterms:modified xsi:type="dcterms:W3CDTF">2017-11-14T08:43:35Z</dcterms:modified>
</cp:coreProperties>
</file>